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64" r:id="rId4"/>
    <p:sldId id="258" r:id="rId5"/>
    <p:sldId id="261" r:id="rId6"/>
    <p:sldId id="259" r:id="rId7"/>
    <p:sldId id="263" r:id="rId8"/>
    <p:sldId id="260" r:id="rId9"/>
    <p:sldId id="262" r:id="rId10"/>
    <p:sldId id="265"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3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31041-3BE8-479C-8A7B-41CDFB58EF74}" type="datetimeFigureOut">
              <a:rPr kumimoji="1" lang="ja-JP" altLang="en-US" smtClean="0"/>
              <a:t>2015/11/28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61465-36FE-418D-8EB6-70BFCEA6D33C}" type="slidenum">
              <a:rPr kumimoji="1" lang="ja-JP" altLang="en-US" smtClean="0"/>
              <a:t>‹#›</a:t>
            </a:fld>
            <a:endParaRPr kumimoji="1" lang="ja-JP" altLang="en-US"/>
          </a:p>
        </p:txBody>
      </p:sp>
    </p:spTree>
    <p:extLst>
      <p:ext uri="{BB962C8B-B14F-4D97-AF65-F5344CB8AC3E}">
        <p14:creationId xmlns:p14="http://schemas.microsoft.com/office/powerpoint/2010/main" val="19762261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要約すると光コムと圧縮センシングを組み合わせて物体の表面形状を取得した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D9084D-8C27-4E38-992B-9F530E56AFE5}" type="slidenum">
              <a:rPr kumimoji="1" lang="ja-JP" altLang="en-US" smtClean="0"/>
              <a:t>2</a:t>
            </a:fld>
            <a:endParaRPr kumimoji="1" lang="ja-JP" altLang="en-US"/>
          </a:p>
        </p:txBody>
      </p:sp>
    </p:spTree>
    <p:extLst>
      <p:ext uri="{BB962C8B-B14F-4D97-AF65-F5344CB8AC3E}">
        <p14:creationId xmlns:p14="http://schemas.microsoft.com/office/powerpoint/2010/main" val="40026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https://www.hamamatsu.com/resources/pdf/ssd/12_handbook.pdf</a:t>
            </a:r>
          </a:p>
          <a:p>
            <a:r>
              <a:rPr kumimoji="1" lang="en-US" altLang="ja-JP" dirty="0" smtClean="0"/>
              <a:t>Si</a:t>
            </a:r>
            <a:r>
              <a:rPr kumimoji="1" lang="ja-JP" altLang="en-US" dirty="0" smtClean="0"/>
              <a:t>基盤の上に液晶が配置されている</a:t>
            </a:r>
            <a:endParaRPr kumimoji="1" lang="en-US" altLang="ja-JP" dirty="0" smtClean="0"/>
          </a:p>
          <a:p>
            <a:r>
              <a:rPr kumimoji="1" lang="ja-JP" altLang="en-US" dirty="0" smtClean="0"/>
              <a:t>液晶分子は</a:t>
            </a:r>
            <a:r>
              <a:rPr kumimoji="1" lang="en-US" altLang="ja-JP" dirty="0" err="1" smtClean="0"/>
              <a:t>si</a:t>
            </a:r>
            <a:r>
              <a:rPr kumimoji="1" lang="ja-JP" altLang="en-US" dirty="0" smtClean="0"/>
              <a:t>基盤の上に一定の間隔</a:t>
            </a:r>
            <a:r>
              <a:rPr kumimoji="1" lang="ja-JP" altLang="en-US" dirty="0" smtClean="0"/>
              <a:t>を保ってガラス基板を保持し、その隙間に液晶材料を配置している。アルミ電極の電位を画素ごとに独立に制御することでガラス基板に形成された共通電極との間の電圧が画素ごとに制御され、その電圧に応じて液晶部分が起き上がることによって光の位相が変調され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B261465-36FE-418D-8EB6-70BFCEA6D33C}" type="slidenum">
              <a:rPr kumimoji="1" lang="ja-JP" altLang="en-US" smtClean="0"/>
              <a:t>5</a:t>
            </a:fld>
            <a:endParaRPr kumimoji="1" lang="ja-JP" altLang="en-US"/>
          </a:p>
        </p:txBody>
      </p:sp>
    </p:spTree>
    <p:extLst>
      <p:ext uri="{BB962C8B-B14F-4D97-AF65-F5344CB8AC3E}">
        <p14:creationId xmlns:p14="http://schemas.microsoft.com/office/powerpoint/2010/main" val="94867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Pbs;p</a:t>
            </a:r>
            <a:r>
              <a:rPr kumimoji="1" lang="ja-JP" altLang="en-US" dirty="0" smtClean="0"/>
              <a:t>偏光を透過，</a:t>
            </a:r>
            <a:r>
              <a:rPr kumimoji="1" lang="en-US" altLang="ja-JP" dirty="0" smtClean="0"/>
              <a:t>s</a:t>
            </a:r>
            <a:r>
              <a:rPr kumimoji="1" lang="ja-JP" altLang="en-US" dirty="0" smtClean="0"/>
              <a:t>偏光を反射</a:t>
            </a:r>
            <a:endParaRPr kumimoji="1" lang="en-US" altLang="ja-JP" dirty="0" smtClean="0"/>
          </a:p>
          <a:p>
            <a:pPr defTabSz="910011">
              <a:defRPr/>
            </a:pPr>
            <a:r>
              <a:rPr lang="ja-JP" altLang="ja-JP" dirty="0"/>
              <a:t>物体の深さは，</a:t>
            </a:r>
            <a:r>
              <a:rPr lang="en-US" altLang="ja-JP" dirty="0"/>
              <a:t>FSS</a:t>
            </a:r>
            <a:r>
              <a:rPr lang="ja-JP" altLang="ja-JP" dirty="0"/>
              <a:t>により選択された波の波長の半分よりも小さくなると想定される場合には，</a:t>
            </a:r>
            <a:r>
              <a:rPr lang="en-US" altLang="ja-JP" dirty="0"/>
              <a:t>p = 0</a:t>
            </a:r>
            <a:r>
              <a:rPr lang="ja-JP" altLang="ja-JP" dirty="0"/>
              <a:t>であり，したがって，オブジェクトプロファイルは任意の</a:t>
            </a:r>
            <a:r>
              <a:rPr lang="en-US" altLang="ja-JP" dirty="0"/>
              <a:t>2</a:t>
            </a:r>
            <a:r>
              <a:rPr lang="ja-JP" altLang="ja-JP" dirty="0"/>
              <a:t>π曖昧さなしで特定することができる．</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4D9084D-8C27-4E38-992B-9F530E56AFE5}" type="slidenum">
              <a:rPr kumimoji="1" lang="ja-JP" altLang="en-US" smtClean="0"/>
              <a:t>6</a:t>
            </a:fld>
            <a:endParaRPr kumimoji="1" lang="ja-JP" altLang="en-US"/>
          </a:p>
        </p:txBody>
      </p:sp>
    </p:spTree>
    <p:extLst>
      <p:ext uri="{BB962C8B-B14F-4D97-AF65-F5344CB8AC3E}">
        <p14:creationId xmlns:p14="http://schemas.microsoft.com/office/powerpoint/2010/main" val="126942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CD924F3-465A-40BA-9863-B635D37B3F20}" type="datetimeFigureOut">
              <a:rPr kumimoji="1" lang="ja-JP" altLang="en-US" smtClean="0"/>
              <a:t>2015/11/28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F3A85C-4CA2-4399-B049-D274AFF7213A}" type="slidenum">
              <a:rPr kumimoji="1" lang="ja-JP" altLang="en-US" smtClean="0"/>
              <a:t>‹#›</a:t>
            </a:fld>
            <a:endParaRPr kumimoji="1" lang="ja-JP" altLang="en-US"/>
          </a:p>
        </p:txBody>
      </p:sp>
    </p:spTree>
    <p:extLst>
      <p:ext uri="{BB962C8B-B14F-4D97-AF65-F5344CB8AC3E}">
        <p14:creationId xmlns:p14="http://schemas.microsoft.com/office/powerpoint/2010/main" val="252166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CD924F3-465A-40BA-9863-B635D37B3F20}" type="datetimeFigureOut">
              <a:rPr kumimoji="1" lang="ja-JP" altLang="en-US" smtClean="0"/>
              <a:t>2015/11/28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F3A85C-4CA2-4399-B049-D274AFF7213A}" type="slidenum">
              <a:rPr kumimoji="1" lang="ja-JP" altLang="en-US" smtClean="0"/>
              <a:t>‹#›</a:t>
            </a:fld>
            <a:endParaRPr kumimoji="1" lang="ja-JP" altLang="en-US"/>
          </a:p>
        </p:txBody>
      </p:sp>
    </p:spTree>
    <p:extLst>
      <p:ext uri="{BB962C8B-B14F-4D97-AF65-F5344CB8AC3E}">
        <p14:creationId xmlns:p14="http://schemas.microsoft.com/office/powerpoint/2010/main" val="377776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CD924F3-465A-40BA-9863-B635D37B3F20}" type="datetimeFigureOut">
              <a:rPr kumimoji="1" lang="ja-JP" altLang="en-US" smtClean="0"/>
              <a:t>2015/11/28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F3A85C-4CA2-4399-B049-D274AFF7213A}" type="slidenum">
              <a:rPr kumimoji="1" lang="ja-JP" altLang="en-US" smtClean="0"/>
              <a:t>‹#›</a:t>
            </a:fld>
            <a:endParaRPr kumimoji="1" lang="ja-JP" altLang="en-US"/>
          </a:p>
        </p:txBody>
      </p:sp>
    </p:spTree>
    <p:extLst>
      <p:ext uri="{BB962C8B-B14F-4D97-AF65-F5344CB8AC3E}">
        <p14:creationId xmlns:p14="http://schemas.microsoft.com/office/powerpoint/2010/main" val="1864123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EE844FBD-0DFB-4022-9C1E-296F0460D3E7}" type="datetimeFigureOut">
              <a:rPr lang="ja-JP" altLang="en-US" smtClean="0">
                <a:solidFill>
                  <a:srgbClr val="000000"/>
                </a:solidFill>
              </a:rPr>
              <a:pPr/>
              <a:t>2015/11/28</a:t>
            </a:fld>
            <a:endParaRPr lang="ja-JP" altLang="en-US">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a:solidFill>
                <a:srgbClr val="000000"/>
              </a:solidFill>
            </a:endParaRPr>
          </a:p>
        </p:txBody>
      </p:sp>
      <p:sp>
        <p:nvSpPr>
          <p:cNvPr id="6" name="スライド番号プレースホルダ 5"/>
          <p:cNvSpPr>
            <a:spLocks noGrp="1"/>
          </p:cNvSpPr>
          <p:nvPr>
            <p:ph type="sldNum" sz="quarter" idx="12"/>
          </p:nvPr>
        </p:nvSpPr>
        <p:spPr/>
        <p:txBody>
          <a:bodyPr/>
          <a:lstStyle>
            <a:lvl1pPr>
              <a:defRPr smtClean="0"/>
            </a:lvl1pPr>
          </a:lstStyle>
          <a:p>
            <a:fld id="{75AC99DA-1C79-419A-B2FF-CB52785584EE}" type="slidenum">
              <a:rPr lang="ja-JP" altLang="en-US">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11823746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EE844FBD-0DFB-4022-9C1E-296F0460D3E7}" type="datetimeFigureOut">
              <a:rPr lang="ja-JP" altLang="en-US" smtClean="0">
                <a:solidFill>
                  <a:srgbClr val="000000"/>
                </a:solidFill>
              </a:rPr>
              <a:pPr/>
              <a:t>2015/11/28</a:t>
            </a:fld>
            <a:endParaRPr lang="ja-JP" altLang="en-US">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a:solidFill>
                <a:srgbClr val="000000"/>
              </a:solidFill>
            </a:endParaRPr>
          </a:p>
        </p:txBody>
      </p:sp>
      <p:sp>
        <p:nvSpPr>
          <p:cNvPr id="6" name="スライド番号プレースホルダ 5"/>
          <p:cNvSpPr>
            <a:spLocks noGrp="1"/>
          </p:cNvSpPr>
          <p:nvPr>
            <p:ph type="sldNum" sz="quarter" idx="12"/>
          </p:nvPr>
        </p:nvSpPr>
        <p:spPr/>
        <p:txBody>
          <a:bodyPr/>
          <a:lstStyle>
            <a:lvl1pPr>
              <a:defRPr smtClean="0"/>
            </a:lvl1pPr>
          </a:lstStyle>
          <a:p>
            <a:fld id="{75AC99DA-1C79-419A-B2FF-CB52785584EE}" type="slidenum">
              <a:rPr lang="ja-JP" altLang="en-US">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14969545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EE844FBD-0DFB-4022-9C1E-296F0460D3E7}" type="datetimeFigureOut">
              <a:rPr lang="ja-JP" altLang="en-US" smtClean="0">
                <a:solidFill>
                  <a:srgbClr val="000000"/>
                </a:solidFill>
              </a:rPr>
              <a:pPr/>
              <a:t>2015/11/28</a:t>
            </a:fld>
            <a:endParaRPr lang="ja-JP" altLang="en-US">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a:solidFill>
                <a:srgbClr val="000000"/>
              </a:solidFill>
            </a:endParaRPr>
          </a:p>
        </p:txBody>
      </p:sp>
      <p:sp>
        <p:nvSpPr>
          <p:cNvPr id="6" name="スライド番号プレースホルダ 5"/>
          <p:cNvSpPr>
            <a:spLocks noGrp="1"/>
          </p:cNvSpPr>
          <p:nvPr>
            <p:ph type="sldNum" sz="quarter" idx="12"/>
          </p:nvPr>
        </p:nvSpPr>
        <p:spPr/>
        <p:txBody>
          <a:bodyPr/>
          <a:lstStyle>
            <a:lvl1pPr>
              <a:defRPr smtClean="0"/>
            </a:lvl1pPr>
          </a:lstStyle>
          <a:p>
            <a:fld id="{75AC99DA-1C79-419A-B2FF-CB52785584EE}" type="slidenum">
              <a:rPr lang="ja-JP" altLang="en-US">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297517366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EE844FBD-0DFB-4022-9C1E-296F0460D3E7}" type="datetimeFigureOut">
              <a:rPr lang="ja-JP" altLang="en-US" smtClean="0">
                <a:solidFill>
                  <a:srgbClr val="000000"/>
                </a:solidFill>
              </a:rPr>
              <a:pPr/>
              <a:t>2015/11/28</a:t>
            </a:fld>
            <a:endParaRPr lang="ja-JP" altLang="en-US">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a:solidFill>
                <a:srgbClr val="000000"/>
              </a:solidFill>
            </a:endParaRPr>
          </a:p>
        </p:txBody>
      </p:sp>
      <p:sp>
        <p:nvSpPr>
          <p:cNvPr id="7" name="スライド番号プレースホルダ 6"/>
          <p:cNvSpPr>
            <a:spLocks noGrp="1"/>
          </p:cNvSpPr>
          <p:nvPr>
            <p:ph type="sldNum" sz="quarter" idx="12"/>
          </p:nvPr>
        </p:nvSpPr>
        <p:spPr/>
        <p:txBody>
          <a:bodyPr/>
          <a:lstStyle>
            <a:lvl1pPr>
              <a:defRPr smtClean="0"/>
            </a:lvl1pPr>
          </a:lstStyle>
          <a:p>
            <a:fld id="{75AC99DA-1C79-419A-B2FF-CB52785584EE}" type="slidenum">
              <a:rPr lang="ja-JP" altLang="en-US">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46650307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EE844FBD-0DFB-4022-9C1E-296F0460D3E7}" type="datetimeFigureOut">
              <a:rPr lang="ja-JP" altLang="en-US" smtClean="0">
                <a:solidFill>
                  <a:srgbClr val="000000"/>
                </a:solidFill>
              </a:rPr>
              <a:pPr/>
              <a:t>2015/11/28</a:t>
            </a:fld>
            <a:endParaRPr lang="ja-JP" altLang="en-US">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ja-JP" altLang="en-US">
              <a:solidFill>
                <a:srgbClr val="000000"/>
              </a:solidFill>
            </a:endParaRPr>
          </a:p>
        </p:txBody>
      </p:sp>
      <p:sp>
        <p:nvSpPr>
          <p:cNvPr id="9" name="スライド番号プレースホルダ 8"/>
          <p:cNvSpPr>
            <a:spLocks noGrp="1"/>
          </p:cNvSpPr>
          <p:nvPr>
            <p:ph type="sldNum" sz="quarter" idx="12"/>
          </p:nvPr>
        </p:nvSpPr>
        <p:spPr/>
        <p:txBody>
          <a:bodyPr/>
          <a:lstStyle>
            <a:lvl1pPr>
              <a:defRPr smtClean="0"/>
            </a:lvl1pPr>
          </a:lstStyle>
          <a:p>
            <a:fld id="{75AC99DA-1C79-419A-B2FF-CB52785584EE}" type="slidenum">
              <a:rPr lang="ja-JP" altLang="en-US">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173836298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EE844FBD-0DFB-4022-9C1E-296F0460D3E7}" type="datetimeFigureOut">
              <a:rPr lang="ja-JP" altLang="en-US" smtClean="0">
                <a:solidFill>
                  <a:srgbClr val="000000"/>
                </a:solidFill>
              </a:rPr>
              <a:pPr/>
              <a:t>2015/11/28</a:t>
            </a:fld>
            <a:endParaRPr lang="ja-JP" altLang="en-US">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ja-JP" altLang="en-US">
              <a:solidFill>
                <a:srgbClr val="000000"/>
              </a:solidFill>
            </a:endParaRPr>
          </a:p>
        </p:txBody>
      </p:sp>
      <p:sp>
        <p:nvSpPr>
          <p:cNvPr id="5" name="スライド番号プレースホルダ 4"/>
          <p:cNvSpPr>
            <a:spLocks noGrp="1"/>
          </p:cNvSpPr>
          <p:nvPr>
            <p:ph type="sldNum" sz="quarter" idx="12"/>
          </p:nvPr>
        </p:nvSpPr>
        <p:spPr/>
        <p:txBody>
          <a:bodyPr/>
          <a:lstStyle>
            <a:lvl1pPr>
              <a:defRPr smtClean="0"/>
            </a:lvl1pPr>
          </a:lstStyle>
          <a:p>
            <a:fld id="{75AC99DA-1C79-419A-B2FF-CB52785584EE}" type="slidenum">
              <a:rPr lang="ja-JP" altLang="en-US">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133360088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E844FBD-0DFB-4022-9C1E-296F0460D3E7}" type="datetimeFigureOut">
              <a:rPr lang="ja-JP" altLang="en-US" smtClean="0">
                <a:solidFill>
                  <a:srgbClr val="000000"/>
                </a:solidFill>
              </a:rPr>
              <a:pPr/>
              <a:t>2015/11/28</a:t>
            </a:fld>
            <a:endParaRPr lang="ja-JP" altLang="en-US">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ja-JP" altLang="en-US">
              <a:solidFill>
                <a:srgbClr val="000000"/>
              </a:solidFill>
            </a:endParaRPr>
          </a:p>
        </p:txBody>
      </p:sp>
      <p:sp>
        <p:nvSpPr>
          <p:cNvPr id="4" name="スライド番号プレースホルダ 3"/>
          <p:cNvSpPr>
            <a:spLocks noGrp="1"/>
          </p:cNvSpPr>
          <p:nvPr>
            <p:ph type="sldNum" sz="quarter" idx="12"/>
          </p:nvPr>
        </p:nvSpPr>
        <p:spPr/>
        <p:txBody>
          <a:bodyPr/>
          <a:lstStyle>
            <a:lvl1pPr>
              <a:defRPr smtClean="0"/>
            </a:lvl1pPr>
          </a:lstStyle>
          <a:p>
            <a:fld id="{75AC99DA-1C79-419A-B2FF-CB52785584EE}" type="slidenum">
              <a:rPr lang="ja-JP" altLang="en-US">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74327552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EE844FBD-0DFB-4022-9C1E-296F0460D3E7}" type="datetimeFigureOut">
              <a:rPr lang="ja-JP" altLang="en-US" smtClean="0">
                <a:solidFill>
                  <a:srgbClr val="000000"/>
                </a:solidFill>
              </a:rPr>
              <a:pPr/>
              <a:t>2015/11/28</a:t>
            </a:fld>
            <a:endParaRPr lang="ja-JP" altLang="en-US">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a:solidFill>
                <a:srgbClr val="000000"/>
              </a:solidFill>
            </a:endParaRPr>
          </a:p>
        </p:txBody>
      </p:sp>
      <p:sp>
        <p:nvSpPr>
          <p:cNvPr id="7" name="スライド番号プレースホルダ 6"/>
          <p:cNvSpPr>
            <a:spLocks noGrp="1"/>
          </p:cNvSpPr>
          <p:nvPr>
            <p:ph type="sldNum" sz="quarter" idx="12"/>
          </p:nvPr>
        </p:nvSpPr>
        <p:spPr/>
        <p:txBody>
          <a:bodyPr/>
          <a:lstStyle>
            <a:lvl1pPr>
              <a:defRPr smtClean="0"/>
            </a:lvl1pPr>
          </a:lstStyle>
          <a:p>
            <a:fld id="{75AC99DA-1C79-419A-B2FF-CB52785584EE}" type="slidenum">
              <a:rPr lang="ja-JP" altLang="en-US">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29549583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CD924F3-465A-40BA-9863-B635D37B3F20}" type="datetimeFigureOut">
              <a:rPr kumimoji="1" lang="ja-JP" altLang="en-US" smtClean="0"/>
              <a:t>2015/11/28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F3A85C-4CA2-4399-B049-D274AFF7213A}" type="slidenum">
              <a:rPr kumimoji="1" lang="ja-JP" altLang="en-US" smtClean="0"/>
              <a:t>‹#›</a:t>
            </a:fld>
            <a:endParaRPr kumimoji="1" lang="ja-JP" altLang="en-US"/>
          </a:p>
        </p:txBody>
      </p:sp>
    </p:spTree>
    <p:extLst>
      <p:ext uri="{BB962C8B-B14F-4D97-AF65-F5344CB8AC3E}">
        <p14:creationId xmlns:p14="http://schemas.microsoft.com/office/powerpoint/2010/main" val="2337930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EE844FBD-0DFB-4022-9C1E-296F0460D3E7}" type="datetimeFigureOut">
              <a:rPr lang="ja-JP" altLang="en-US" smtClean="0">
                <a:solidFill>
                  <a:srgbClr val="000000"/>
                </a:solidFill>
              </a:rPr>
              <a:pPr/>
              <a:t>2015/11/28</a:t>
            </a:fld>
            <a:endParaRPr lang="ja-JP" altLang="en-US">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a:solidFill>
                <a:srgbClr val="000000"/>
              </a:solidFill>
            </a:endParaRPr>
          </a:p>
        </p:txBody>
      </p:sp>
      <p:sp>
        <p:nvSpPr>
          <p:cNvPr id="7" name="スライド番号プレースホルダ 6"/>
          <p:cNvSpPr>
            <a:spLocks noGrp="1"/>
          </p:cNvSpPr>
          <p:nvPr>
            <p:ph type="sldNum" sz="quarter" idx="12"/>
          </p:nvPr>
        </p:nvSpPr>
        <p:spPr/>
        <p:txBody>
          <a:bodyPr/>
          <a:lstStyle>
            <a:lvl1pPr>
              <a:defRPr smtClean="0"/>
            </a:lvl1pPr>
          </a:lstStyle>
          <a:p>
            <a:fld id="{75AC99DA-1C79-419A-B2FF-CB52785584EE}" type="slidenum">
              <a:rPr lang="ja-JP" altLang="en-US">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187571823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EE844FBD-0DFB-4022-9C1E-296F0460D3E7}" type="datetimeFigureOut">
              <a:rPr lang="ja-JP" altLang="en-US" smtClean="0">
                <a:solidFill>
                  <a:srgbClr val="000000"/>
                </a:solidFill>
              </a:rPr>
              <a:pPr/>
              <a:t>2015/11/28</a:t>
            </a:fld>
            <a:endParaRPr lang="ja-JP" altLang="en-US">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a:solidFill>
                <a:srgbClr val="000000"/>
              </a:solidFill>
            </a:endParaRPr>
          </a:p>
        </p:txBody>
      </p:sp>
      <p:sp>
        <p:nvSpPr>
          <p:cNvPr id="6" name="スライド番号プレースホルダ 5"/>
          <p:cNvSpPr>
            <a:spLocks noGrp="1"/>
          </p:cNvSpPr>
          <p:nvPr>
            <p:ph type="sldNum" sz="quarter" idx="12"/>
          </p:nvPr>
        </p:nvSpPr>
        <p:spPr/>
        <p:txBody>
          <a:bodyPr/>
          <a:lstStyle>
            <a:lvl1pPr>
              <a:defRPr smtClean="0"/>
            </a:lvl1pPr>
          </a:lstStyle>
          <a:p>
            <a:fld id="{75AC99DA-1C79-419A-B2FF-CB52785584EE}" type="slidenum">
              <a:rPr lang="ja-JP" altLang="en-US">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160903787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EE844FBD-0DFB-4022-9C1E-296F0460D3E7}" type="datetimeFigureOut">
              <a:rPr lang="ja-JP" altLang="en-US" smtClean="0">
                <a:solidFill>
                  <a:srgbClr val="000000"/>
                </a:solidFill>
              </a:rPr>
              <a:pPr/>
              <a:t>2015/11/28</a:t>
            </a:fld>
            <a:endParaRPr lang="ja-JP" altLang="en-US">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a:solidFill>
                <a:srgbClr val="000000"/>
              </a:solidFill>
            </a:endParaRPr>
          </a:p>
        </p:txBody>
      </p:sp>
      <p:sp>
        <p:nvSpPr>
          <p:cNvPr id="6" name="スライド番号プレースホルダ 5"/>
          <p:cNvSpPr>
            <a:spLocks noGrp="1"/>
          </p:cNvSpPr>
          <p:nvPr>
            <p:ph type="sldNum" sz="quarter" idx="12"/>
          </p:nvPr>
        </p:nvSpPr>
        <p:spPr/>
        <p:txBody>
          <a:bodyPr/>
          <a:lstStyle>
            <a:lvl1pPr>
              <a:defRPr smtClean="0"/>
            </a:lvl1pPr>
          </a:lstStyle>
          <a:p>
            <a:fld id="{75AC99DA-1C79-419A-B2FF-CB52785584EE}" type="slidenum">
              <a:rPr lang="ja-JP" altLang="en-US">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377500193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EE844FBD-0DFB-4022-9C1E-296F0460D3E7}" type="datetimeFigureOut">
              <a:rPr lang="ja-JP" altLang="en-US" smtClean="0">
                <a:solidFill>
                  <a:srgbClr val="000000"/>
                </a:solidFill>
              </a:rPr>
              <a:pPr/>
              <a:t>2015/11/28</a:t>
            </a:fld>
            <a:endParaRPr lang="ja-JP" altLang="en-US">
              <a:solidFill>
                <a:srgbClr val="000000"/>
              </a:solidFill>
            </a:endParaRPr>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lang="ja-JP" altLang="en-US">
              <a:solidFill>
                <a:srgbClr val="000000"/>
              </a:solidFill>
            </a:endParaRPr>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75AC99DA-1C79-419A-B2FF-CB52785584EE}" type="slidenum">
              <a:rPr lang="ja-JP" altLang="en-US">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3132013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CD924F3-465A-40BA-9863-B635D37B3F20}" type="datetimeFigureOut">
              <a:rPr kumimoji="1" lang="ja-JP" altLang="en-US" smtClean="0"/>
              <a:t>2015/11/28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F3A85C-4CA2-4399-B049-D274AFF7213A}" type="slidenum">
              <a:rPr kumimoji="1" lang="ja-JP" altLang="en-US" smtClean="0"/>
              <a:t>‹#›</a:t>
            </a:fld>
            <a:endParaRPr kumimoji="1" lang="ja-JP" altLang="en-US"/>
          </a:p>
        </p:txBody>
      </p:sp>
    </p:spTree>
    <p:extLst>
      <p:ext uri="{BB962C8B-B14F-4D97-AF65-F5344CB8AC3E}">
        <p14:creationId xmlns:p14="http://schemas.microsoft.com/office/powerpoint/2010/main" val="228599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CD924F3-465A-40BA-9863-B635D37B3F20}" type="datetimeFigureOut">
              <a:rPr kumimoji="1" lang="ja-JP" altLang="en-US" smtClean="0"/>
              <a:t>2015/11/28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F3A85C-4CA2-4399-B049-D274AFF7213A}" type="slidenum">
              <a:rPr kumimoji="1" lang="ja-JP" altLang="en-US" smtClean="0"/>
              <a:t>‹#›</a:t>
            </a:fld>
            <a:endParaRPr kumimoji="1" lang="ja-JP" altLang="en-US"/>
          </a:p>
        </p:txBody>
      </p:sp>
    </p:spTree>
    <p:extLst>
      <p:ext uri="{BB962C8B-B14F-4D97-AF65-F5344CB8AC3E}">
        <p14:creationId xmlns:p14="http://schemas.microsoft.com/office/powerpoint/2010/main" val="404984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CD924F3-465A-40BA-9863-B635D37B3F20}" type="datetimeFigureOut">
              <a:rPr kumimoji="1" lang="ja-JP" altLang="en-US" smtClean="0"/>
              <a:t>2015/11/28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F3A85C-4CA2-4399-B049-D274AFF7213A}" type="slidenum">
              <a:rPr kumimoji="1" lang="ja-JP" altLang="en-US" smtClean="0"/>
              <a:t>‹#›</a:t>
            </a:fld>
            <a:endParaRPr kumimoji="1" lang="ja-JP" altLang="en-US"/>
          </a:p>
        </p:txBody>
      </p:sp>
    </p:spTree>
    <p:extLst>
      <p:ext uri="{BB962C8B-B14F-4D97-AF65-F5344CB8AC3E}">
        <p14:creationId xmlns:p14="http://schemas.microsoft.com/office/powerpoint/2010/main" val="254171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CD924F3-465A-40BA-9863-B635D37B3F20}" type="datetimeFigureOut">
              <a:rPr kumimoji="1" lang="ja-JP" altLang="en-US" smtClean="0"/>
              <a:t>2015/11/28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F3A85C-4CA2-4399-B049-D274AFF7213A}" type="slidenum">
              <a:rPr kumimoji="1" lang="ja-JP" altLang="en-US" smtClean="0"/>
              <a:t>‹#›</a:t>
            </a:fld>
            <a:endParaRPr kumimoji="1" lang="ja-JP" altLang="en-US"/>
          </a:p>
        </p:txBody>
      </p:sp>
    </p:spTree>
    <p:extLst>
      <p:ext uri="{BB962C8B-B14F-4D97-AF65-F5344CB8AC3E}">
        <p14:creationId xmlns:p14="http://schemas.microsoft.com/office/powerpoint/2010/main" val="112018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CD924F3-465A-40BA-9863-B635D37B3F20}" type="datetimeFigureOut">
              <a:rPr kumimoji="1" lang="ja-JP" altLang="en-US" smtClean="0"/>
              <a:t>2015/11/28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F3A85C-4CA2-4399-B049-D274AFF7213A}" type="slidenum">
              <a:rPr kumimoji="1" lang="ja-JP" altLang="en-US" smtClean="0"/>
              <a:t>‹#›</a:t>
            </a:fld>
            <a:endParaRPr kumimoji="1" lang="ja-JP" altLang="en-US"/>
          </a:p>
        </p:txBody>
      </p:sp>
    </p:spTree>
    <p:extLst>
      <p:ext uri="{BB962C8B-B14F-4D97-AF65-F5344CB8AC3E}">
        <p14:creationId xmlns:p14="http://schemas.microsoft.com/office/powerpoint/2010/main" val="4194139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D924F3-465A-40BA-9863-B635D37B3F20}" type="datetimeFigureOut">
              <a:rPr kumimoji="1" lang="ja-JP" altLang="en-US" smtClean="0"/>
              <a:t>2015/11/28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F3A85C-4CA2-4399-B049-D274AFF7213A}" type="slidenum">
              <a:rPr kumimoji="1" lang="ja-JP" altLang="en-US" smtClean="0"/>
              <a:t>‹#›</a:t>
            </a:fld>
            <a:endParaRPr kumimoji="1" lang="ja-JP" altLang="en-US"/>
          </a:p>
        </p:txBody>
      </p:sp>
    </p:spTree>
    <p:extLst>
      <p:ext uri="{BB962C8B-B14F-4D97-AF65-F5344CB8AC3E}">
        <p14:creationId xmlns:p14="http://schemas.microsoft.com/office/powerpoint/2010/main" val="255430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D924F3-465A-40BA-9863-B635D37B3F20}" type="datetimeFigureOut">
              <a:rPr kumimoji="1" lang="ja-JP" altLang="en-US" smtClean="0"/>
              <a:t>2015/11/28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F3A85C-4CA2-4399-B049-D274AFF7213A}" type="slidenum">
              <a:rPr kumimoji="1" lang="ja-JP" altLang="en-US" smtClean="0"/>
              <a:t>‹#›</a:t>
            </a:fld>
            <a:endParaRPr kumimoji="1" lang="ja-JP" altLang="en-US"/>
          </a:p>
        </p:txBody>
      </p:sp>
    </p:spTree>
    <p:extLst>
      <p:ext uri="{BB962C8B-B14F-4D97-AF65-F5344CB8AC3E}">
        <p14:creationId xmlns:p14="http://schemas.microsoft.com/office/powerpoint/2010/main" val="190089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924F3-465A-40BA-9863-B635D37B3F20}" type="datetimeFigureOut">
              <a:rPr kumimoji="1" lang="ja-JP" altLang="en-US" smtClean="0"/>
              <a:t>2015/11/28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3A85C-4CA2-4399-B049-D274AFF7213A}" type="slidenum">
              <a:rPr kumimoji="1" lang="ja-JP" altLang="en-US" smtClean="0"/>
              <a:t>‹#›</a:t>
            </a:fld>
            <a:endParaRPr kumimoji="1" lang="ja-JP" altLang="en-US"/>
          </a:p>
        </p:txBody>
      </p:sp>
    </p:spTree>
    <p:extLst>
      <p:ext uri="{BB962C8B-B14F-4D97-AF65-F5344CB8AC3E}">
        <p14:creationId xmlns:p14="http://schemas.microsoft.com/office/powerpoint/2010/main" val="2979140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EE844FBD-0DFB-4022-9C1E-296F0460D3E7}" type="datetimeFigureOut">
              <a:rPr lang="ja-JP" altLang="en-US" smtClean="0">
                <a:solidFill>
                  <a:srgbClr val="000000"/>
                </a:solidFill>
              </a:rPr>
              <a:pPr/>
              <a:t>2015/11/28</a:t>
            </a:fld>
            <a:endParaRPr lang="ja-JP"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lang="ja-JP"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75AC99DA-1C79-419A-B2FF-CB52785584EE}" type="slidenum">
              <a:rPr lang="ja-JP" altLang="en-US" smtClean="0">
                <a:solidFill>
                  <a:srgbClr val="000000"/>
                </a:solidFill>
              </a:rPr>
              <a:pPr/>
              <a:t>‹#›</a:t>
            </a:fld>
            <a:endParaRPr lang="ja-JP" altLang="en-US">
              <a:solidFill>
                <a:srgbClr val="000000"/>
              </a:solidFill>
            </a:endParaRPr>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solidFill>
                <a:srgbClr val="000000"/>
              </a:solidFill>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b="1" i="1" dirty="0">
                <a:solidFill>
                  <a:srgbClr val="00279F"/>
                </a:solidFill>
                <a:ea typeface="Osaka" pitchFamily="-108" charset="-128"/>
                <a:cs typeface="Osaka" pitchFamily="-108" charset="-128"/>
              </a:rPr>
              <a:t>University of Tokushima</a:t>
            </a: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extLst>
      <p:ext uri="{BB962C8B-B14F-4D97-AF65-F5344CB8AC3E}">
        <p14:creationId xmlns:p14="http://schemas.microsoft.com/office/powerpoint/2010/main" val="2440650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060848"/>
            <a:ext cx="8712968" cy="1470025"/>
          </a:xfrm>
        </p:spPr>
        <p:txBody>
          <a:bodyPr>
            <a:noAutofit/>
          </a:bodyPr>
          <a:lstStyle/>
          <a:p>
            <a:r>
              <a:rPr lang="ja-JP" altLang="en-US" sz="4800" dirty="0"/>
              <a:t>圧縮センシングを</a:t>
            </a:r>
            <a:r>
              <a:rPr lang="ja-JP" altLang="en-US" sz="4800" dirty="0" smtClean="0"/>
              <a:t>用いた</a:t>
            </a:r>
            <a:r>
              <a:rPr lang="en-US" altLang="ja-JP" sz="4800" dirty="0" smtClean="0"/>
              <a:t/>
            </a:r>
            <a:br>
              <a:rPr lang="en-US" altLang="ja-JP" sz="4800" dirty="0" smtClean="0"/>
            </a:br>
            <a:r>
              <a:rPr lang="ja-JP" altLang="en-US" sz="4800" dirty="0" smtClean="0"/>
              <a:t>光</a:t>
            </a:r>
            <a:r>
              <a:rPr lang="ja-JP" altLang="en-US" sz="4800" dirty="0"/>
              <a:t>コム干渉形状測定</a:t>
            </a:r>
            <a:endParaRPr kumimoji="1" lang="ja-JP" altLang="en-US" sz="4800" dirty="0"/>
          </a:p>
        </p:txBody>
      </p:sp>
      <p:sp>
        <p:nvSpPr>
          <p:cNvPr id="3" name="サブタイトル 2"/>
          <p:cNvSpPr>
            <a:spLocks noGrp="1"/>
          </p:cNvSpPr>
          <p:nvPr>
            <p:ph type="subTitle" idx="1"/>
          </p:nvPr>
        </p:nvSpPr>
        <p:spPr>
          <a:xfrm>
            <a:off x="2483768" y="5445224"/>
            <a:ext cx="6400800" cy="1008112"/>
          </a:xfrm>
        </p:spPr>
        <p:txBody>
          <a:bodyPr>
            <a:noAutofit/>
          </a:bodyPr>
          <a:lstStyle/>
          <a:p>
            <a:pPr algn="r"/>
            <a:r>
              <a:rPr lang="en-US" altLang="ja-JP" sz="4000" dirty="0" smtClean="0">
                <a:solidFill>
                  <a:schemeClr val="tx1"/>
                </a:solidFill>
              </a:rPr>
              <a:t>B4</a:t>
            </a:r>
            <a:r>
              <a:rPr lang="ja-JP" altLang="en-US" sz="4000" dirty="0" smtClean="0">
                <a:solidFill>
                  <a:schemeClr val="tx1"/>
                </a:solidFill>
              </a:rPr>
              <a:t>　松本　拓磨</a:t>
            </a:r>
            <a:endParaRPr kumimoji="1" lang="ja-JP" altLang="en-US" sz="4000" dirty="0">
              <a:solidFill>
                <a:schemeClr val="tx1"/>
              </a:solidFill>
            </a:endParaRPr>
          </a:p>
        </p:txBody>
      </p:sp>
      <p:sp>
        <p:nvSpPr>
          <p:cNvPr id="4" name="サブタイトル 2"/>
          <p:cNvSpPr txBox="1">
            <a:spLocks/>
          </p:cNvSpPr>
          <p:nvPr/>
        </p:nvSpPr>
        <p:spPr bwMode="auto">
          <a:xfrm>
            <a:off x="6516217" y="692696"/>
            <a:ext cx="2304256" cy="11521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None/>
              <a:defRPr kumimoji="1" sz="3200">
                <a:solidFill>
                  <a:schemeClr val="tx1"/>
                </a:solidFill>
                <a:latin typeface="+mn-lt"/>
                <a:ea typeface="+mn-ea"/>
                <a:cs typeface="+mn-cs"/>
              </a:defRPr>
            </a:lvl1pPr>
            <a:lvl2pPr marL="457200" indent="0" algn="ctr" rtl="0" eaLnBrk="1" fontAlgn="base" hangingPunct="1">
              <a:spcBef>
                <a:spcPct val="20000"/>
              </a:spcBef>
              <a:spcAft>
                <a:spcPct val="0"/>
              </a:spcAft>
              <a:buNone/>
              <a:defRPr kumimoji="1" sz="2800">
                <a:solidFill>
                  <a:schemeClr val="tx1"/>
                </a:solidFill>
                <a:latin typeface="+mn-lt"/>
                <a:ea typeface="+mn-ea"/>
                <a:cs typeface="+mn-cs"/>
              </a:defRPr>
            </a:lvl2pPr>
            <a:lvl3pPr marL="914400" indent="0" algn="ctr" rtl="0" eaLnBrk="1" fontAlgn="base" hangingPunct="1">
              <a:spcBef>
                <a:spcPct val="20000"/>
              </a:spcBef>
              <a:spcAft>
                <a:spcPct val="0"/>
              </a:spcAft>
              <a:buNone/>
              <a:defRPr kumimoji="1" sz="2400">
                <a:solidFill>
                  <a:schemeClr val="tx1"/>
                </a:solidFill>
                <a:latin typeface="+mn-lt"/>
                <a:ea typeface="+mn-ea"/>
                <a:cs typeface="+mn-cs"/>
              </a:defRPr>
            </a:lvl3pPr>
            <a:lvl4pPr marL="1371600" indent="0" algn="ctr" rtl="0" eaLnBrk="1" fontAlgn="base" hangingPunct="1">
              <a:spcBef>
                <a:spcPct val="20000"/>
              </a:spcBef>
              <a:spcAft>
                <a:spcPct val="0"/>
              </a:spcAft>
              <a:buNone/>
              <a:defRPr kumimoji="1" sz="2000">
                <a:solidFill>
                  <a:schemeClr val="tx1"/>
                </a:solidFill>
                <a:latin typeface="+mn-lt"/>
                <a:ea typeface="+mn-ea"/>
                <a:cs typeface="+mn-cs"/>
              </a:defRPr>
            </a:lvl4pPr>
            <a:lvl5pPr marL="1828800" indent="0" algn="ctr" rtl="0" eaLnBrk="1" fontAlgn="base" hangingPunct="1">
              <a:spcBef>
                <a:spcPct val="20000"/>
              </a:spcBef>
              <a:spcAft>
                <a:spcPct val="0"/>
              </a:spcAft>
              <a:buNone/>
              <a:defRPr kumimoji="1" sz="2000">
                <a:solidFill>
                  <a:schemeClr val="tx1"/>
                </a:solidFill>
                <a:latin typeface="+mn-lt"/>
                <a:ea typeface="+mn-ea"/>
                <a:cs typeface="+mn-cs"/>
              </a:defRPr>
            </a:lvl5pPr>
            <a:lvl6pPr marL="2286000" indent="0" algn="ctr" rtl="0" eaLnBrk="1" fontAlgn="base" hangingPunct="1">
              <a:spcBef>
                <a:spcPct val="20000"/>
              </a:spcBef>
              <a:spcAft>
                <a:spcPct val="0"/>
              </a:spcAft>
              <a:buNone/>
              <a:defRPr kumimoji="1" sz="2000">
                <a:solidFill>
                  <a:schemeClr val="tx1"/>
                </a:solidFill>
                <a:latin typeface="+mn-lt"/>
                <a:ea typeface="+mn-ea"/>
                <a:cs typeface="+mn-cs"/>
              </a:defRPr>
            </a:lvl6pPr>
            <a:lvl7pPr marL="2743200" indent="0" algn="ctr" rtl="0" eaLnBrk="1" fontAlgn="base" hangingPunct="1">
              <a:spcBef>
                <a:spcPct val="20000"/>
              </a:spcBef>
              <a:spcAft>
                <a:spcPct val="0"/>
              </a:spcAft>
              <a:buNone/>
              <a:defRPr kumimoji="1" sz="2000">
                <a:solidFill>
                  <a:schemeClr val="tx1"/>
                </a:solidFill>
                <a:latin typeface="+mn-lt"/>
                <a:ea typeface="+mn-ea"/>
                <a:cs typeface="+mn-cs"/>
              </a:defRPr>
            </a:lvl7pPr>
            <a:lvl8pPr marL="3200400" indent="0" algn="ctr" rtl="0" eaLnBrk="1" fontAlgn="base" hangingPunct="1">
              <a:spcBef>
                <a:spcPct val="20000"/>
              </a:spcBef>
              <a:spcAft>
                <a:spcPct val="0"/>
              </a:spcAft>
              <a:buNone/>
              <a:defRPr kumimoji="1" sz="2000">
                <a:solidFill>
                  <a:schemeClr val="tx1"/>
                </a:solidFill>
                <a:latin typeface="+mn-lt"/>
                <a:ea typeface="+mn-ea"/>
                <a:cs typeface="+mn-cs"/>
              </a:defRPr>
            </a:lvl8pPr>
            <a:lvl9pPr marL="3657600" indent="0" algn="ctr" rtl="0" eaLnBrk="1" fontAlgn="base" hangingPunct="1">
              <a:spcBef>
                <a:spcPct val="20000"/>
              </a:spcBef>
              <a:spcAft>
                <a:spcPct val="0"/>
              </a:spcAft>
              <a:buNone/>
              <a:defRPr kumimoji="1" sz="2000">
                <a:solidFill>
                  <a:schemeClr val="tx1"/>
                </a:solidFill>
                <a:latin typeface="+mn-lt"/>
                <a:ea typeface="+mn-ea"/>
                <a:cs typeface="+mn-cs"/>
              </a:defRPr>
            </a:lvl9pPr>
          </a:lstStyle>
          <a:p>
            <a:r>
              <a:rPr lang="ja-JP" altLang="en-US" kern="0" dirty="0" smtClean="0">
                <a:solidFill>
                  <a:srgbClr val="000000"/>
                </a:solidFill>
              </a:rPr>
              <a:t>後期雑誌会宿題</a:t>
            </a:r>
            <a:endParaRPr lang="ja-JP" altLang="en-US" kern="0" dirty="0">
              <a:solidFill>
                <a:srgbClr val="000000"/>
              </a:solidFill>
            </a:endParaRPr>
          </a:p>
        </p:txBody>
      </p:sp>
    </p:spTree>
    <p:extLst>
      <p:ext uri="{BB962C8B-B14F-4D97-AF65-F5344CB8AC3E}">
        <p14:creationId xmlns:p14="http://schemas.microsoft.com/office/powerpoint/2010/main" val="12510483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研究背景</a:t>
            </a:r>
            <a:endParaRPr kumimoji="1" lang="ja-JP" altLang="en-US" dirty="0"/>
          </a:p>
        </p:txBody>
      </p:sp>
      <p:sp>
        <p:nvSpPr>
          <p:cNvPr id="3" name="コンテンツ プレースホルダー 2"/>
          <p:cNvSpPr>
            <a:spLocks noGrp="1"/>
          </p:cNvSpPr>
          <p:nvPr>
            <p:ph idx="1"/>
          </p:nvPr>
        </p:nvSpPr>
        <p:spPr>
          <a:xfrm>
            <a:off x="685800" y="1981200"/>
            <a:ext cx="7772400" cy="1735832"/>
          </a:xfrm>
        </p:spPr>
        <p:txBody>
          <a:bodyPr/>
          <a:lstStyle/>
          <a:p>
            <a:pPr marL="0" indent="0">
              <a:buNone/>
            </a:pPr>
            <a:r>
              <a:rPr kumimoji="1" lang="ja-JP" altLang="en-US" dirty="0" smtClean="0"/>
              <a:t>工業用途で大きな深さを持つ対象物の表面形状を</a:t>
            </a:r>
            <a:r>
              <a:rPr kumimoji="1" lang="ja-JP" altLang="en-US" dirty="0" smtClean="0">
                <a:solidFill>
                  <a:srgbClr val="FF0000"/>
                </a:solidFill>
              </a:rPr>
              <a:t>高速</a:t>
            </a:r>
            <a:r>
              <a:rPr kumimoji="1" lang="ja-JP" altLang="en-US" dirty="0" smtClean="0"/>
              <a:t>かつ</a:t>
            </a:r>
            <a:r>
              <a:rPr kumimoji="1" lang="ja-JP" altLang="en-US" dirty="0" smtClean="0">
                <a:solidFill>
                  <a:srgbClr val="FF0000"/>
                </a:solidFill>
              </a:rPr>
              <a:t>高精度</a:t>
            </a:r>
            <a:r>
              <a:rPr kumimoji="1" lang="ja-JP" altLang="en-US" dirty="0" smtClean="0"/>
              <a:t>に計測することが求められている．</a:t>
            </a:r>
            <a:r>
              <a:rPr kumimoji="1" lang="en-US" altLang="ja-JP" dirty="0" smtClean="0"/>
              <a:t>Ex.</a:t>
            </a:r>
            <a:r>
              <a:rPr kumimoji="1" lang="ja-JP" altLang="en-US" dirty="0" smtClean="0"/>
              <a:t>鋳造部品</a:t>
            </a:r>
            <a:endParaRPr kumimoji="1" lang="en-US" altLang="ja-JP" dirty="0" smtClean="0"/>
          </a:p>
          <a:p>
            <a:endParaRPr lang="en-US" altLang="ja-JP" dirty="0"/>
          </a:p>
        </p:txBody>
      </p:sp>
      <p:pic>
        <p:nvPicPr>
          <p:cNvPr id="1026" name="Picture 2" descr="http://g04.s.alicdn.com/kf/HTB1305vHFXXXXaoXFXXq6xXFXXXK/large-size-EPC-casting-steel-part-S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8" t="21127" r="-1408" b="22535"/>
          <a:stretch/>
        </p:blipFill>
        <p:spPr bwMode="auto">
          <a:xfrm>
            <a:off x="179512" y="3945632"/>
            <a:ext cx="3941758" cy="222070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4"/>
          <a:stretch>
            <a:fillRect/>
          </a:stretch>
        </p:blipFill>
        <p:spPr>
          <a:xfrm>
            <a:off x="4355976" y="3857050"/>
            <a:ext cx="3771503" cy="2516621"/>
          </a:xfrm>
          <a:prstGeom prst="rect">
            <a:avLst/>
          </a:prstGeom>
        </p:spPr>
      </p:pic>
    </p:spTree>
    <p:extLst>
      <p:ext uri="{BB962C8B-B14F-4D97-AF65-F5344CB8AC3E}">
        <p14:creationId xmlns:p14="http://schemas.microsoft.com/office/powerpoint/2010/main" val="32645766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t>宿題</a:t>
            </a:r>
            <a:r>
              <a:rPr kumimoji="1" lang="ja-JP" altLang="en-US" sz="3200" dirty="0" smtClean="0"/>
              <a:t>①　実際の生産現場ではどれ程の高精度が求められるのか</a:t>
            </a:r>
            <a:r>
              <a:rPr kumimoji="1" lang="ja-JP" altLang="en-US" dirty="0" smtClean="0"/>
              <a:t>　</a:t>
            </a:r>
            <a:endParaRPr kumimoji="1" lang="ja-JP"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t="29800" r="41552" b="30571"/>
          <a:stretch/>
        </p:blipFill>
        <p:spPr bwMode="auto">
          <a:xfrm>
            <a:off x="0" y="4755811"/>
            <a:ext cx="4566210" cy="2079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992" t="38884" r="41810" b="22590"/>
          <a:stretch/>
        </p:blipFill>
        <p:spPr bwMode="auto">
          <a:xfrm>
            <a:off x="4498322" y="4797709"/>
            <a:ext cx="4486427" cy="2038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5765489" y="3722168"/>
            <a:ext cx="3378511" cy="954107"/>
          </a:xfrm>
          <a:prstGeom prst="rect">
            <a:avLst/>
          </a:prstGeom>
        </p:spPr>
        <p:txBody>
          <a:bodyPr wrap="square">
            <a:spAutoFit/>
          </a:bodyPr>
          <a:lstStyle/>
          <a:p>
            <a:r>
              <a:rPr lang="ja-JP" altLang="en-US" sz="2800" dirty="0" smtClean="0"/>
              <a:t>最小画素分解能</a:t>
            </a:r>
            <a:endParaRPr lang="en-US" altLang="ja-JP" sz="2800" dirty="0" smtClean="0"/>
          </a:p>
          <a:p>
            <a:r>
              <a:rPr lang="el-GR" altLang="ja-JP" sz="2800" dirty="0" smtClean="0"/>
              <a:t>25μ</a:t>
            </a:r>
            <a:r>
              <a:rPr lang="en-US" altLang="ja-JP" sz="2800" dirty="0"/>
              <a:t>m×25</a:t>
            </a:r>
            <a:r>
              <a:rPr lang="el-GR" altLang="ja-JP" sz="2800" dirty="0"/>
              <a:t>μ</a:t>
            </a:r>
            <a:r>
              <a:rPr lang="en-US" altLang="ja-JP" sz="2800" dirty="0" smtClean="0"/>
              <a:t>m/pix</a:t>
            </a:r>
            <a:endParaRPr lang="ja-JP" altLang="en-US" sz="2800" dirty="0"/>
          </a:p>
        </p:txBody>
      </p:sp>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597" t="35682" r="3422" b="39231"/>
          <a:stretch/>
        </p:blipFill>
        <p:spPr bwMode="auto">
          <a:xfrm>
            <a:off x="-1" y="1982596"/>
            <a:ext cx="6113931" cy="1739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1169267" y="3722168"/>
            <a:ext cx="3775393" cy="523220"/>
          </a:xfrm>
          <a:prstGeom prst="rect">
            <a:avLst/>
          </a:prstGeom>
        </p:spPr>
        <p:txBody>
          <a:bodyPr wrap="none">
            <a:spAutoFit/>
          </a:bodyPr>
          <a:lstStyle/>
          <a:p>
            <a:r>
              <a:rPr lang="ja-JP" altLang="en-US" sz="2800" dirty="0"/>
              <a:t>円筒内表面を自動検査</a:t>
            </a:r>
          </a:p>
        </p:txBody>
      </p:sp>
    </p:spTree>
    <p:extLst>
      <p:ext uri="{BB962C8B-B14F-4D97-AF65-F5344CB8AC3E}">
        <p14:creationId xmlns:p14="http://schemas.microsoft.com/office/powerpoint/2010/main" val="11561564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宿題</a:t>
            </a:r>
            <a:r>
              <a:rPr lang="ja-JP" altLang="en-US" sz="3600" dirty="0"/>
              <a:t>②</a:t>
            </a:r>
            <a:r>
              <a:rPr kumimoji="1" lang="ja-JP" altLang="en-US" sz="3600" dirty="0" smtClean="0"/>
              <a:t>　ベルヌーイ行列で本当に</a:t>
            </a:r>
            <a:r>
              <a:rPr kumimoji="1" lang="en-US" altLang="ja-JP" sz="3600" dirty="0" smtClean="0"/>
              <a:t/>
            </a:r>
            <a:br>
              <a:rPr kumimoji="1" lang="en-US" altLang="ja-JP" sz="3600" dirty="0" smtClean="0"/>
            </a:br>
            <a:r>
              <a:rPr kumimoji="1" lang="ja-JP" altLang="en-US" sz="3600" dirty="0" smtClean="0"/>
              <a:t>ランダムになっているか</a:t>
            </a:r>
            <a:endParaRPr kumimoji="1" lang="ja-JP" altLang="en-US" sz="3600"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ベルヌーイ行列の定義</a:t>
            </a:r>
            <a:endParaRPr kumimoji="1" lang="en-US" altLang="ja-JP" dirty="0" smtClean="0"/>
          </a:p>
          <a:p>
            <a:pPr marL="0" indent="0">
              <a:buNone/>
            </a:pPr>
            <a:r>
              <a:rPr lang="ja-JP" altLang="en-US" sz="2000" dirty="0" smtClean="0"/>
              <a:t>各行列</a:t>
            </a:r>
            <a:r>
              <a:rPr lang="ja-JP" altLang="en-US" sz="2000" dirty="0"/>
              <a:t>要素が等確率で </a:t>
            </a:r>
            <a:r>
              <a:rPr lang="en-US" altLang="ja-JP" sz="2000" dirty="0"/>
              <a:t>1 </a:t>
            </a:r>
            <a:r>
              <a:rPr lang="ja-JP" altLang="en-US" sz="2000" dirty="0"/>
              <a:t>または </a:t>
            </a:r>
            <a:r>
              <a:rPr lang="en-US" altLang="ja-JP" sz="2000" dirty="0"/>
              <a:t>-1 </a:t>
            </a:r>
            <a:r>
              <a:rPr lang="ja-JP" altLang="en-US" sz="2000" dirty="0"/>
              <a:t>の値をとるランダム</a:t>
            </a:r>
            <a:r>
              <a:rPr lang="ja-JP" altLang="en-US" sz="2000" dirty="0" smtClean="0"/>
              <a:t>行列</a:t>
            </a:r>
            <a:r>
              <a:rPr lang="ja-JP" altLang="en-US" sz="2000" dirty="0"/>
              <a:t>．</a:t>
            </a:r>
            <a:endParaRPr lang="en-US" altLang="ja-JP" sz="2000" dirty="0" smtClean="0"/>
          </a:p>
          <a:p>
            <a:pPr marL="0" indent="0">
              <a:buNone/>
            </a:pPr>
            <a:r>
              <a:rPr lang="ja-JP" altLang="en-US" sz="2000" dirty="0" smtClean="0"/>
              <a:t>行列</a:t>
            </a:r>
            <a:r>
              <a:rPr lang="ja-JP" altLang="en-US" sz="2000" dirty="0"/>
              <a:t>要素が従う確率変数は「</a:t>
            </a:r>
            <a:r>
              <a:rPr lang="ja-JP" altLang="en-US" sz="2000" dirty="0" smtClean="0"/>
              <a:t>独立かつ</a:t>
            </a:r>
            <a:r>
              <a:rPr lang="ja-JP" altLang="en-US" sz="2000" dirty="0"/>
              <a:t>同一</a:t>
            </a:r>
            <a:r>
              <a:rPr lang="ja-JP" altLang="en-US" sz="2000" dirty="0" smtClean="0"/>
              <a:t>分布」で</a:t>
            </a:r>
            <a:r>
              <a:rPr lang="ja-JP" altLang="en-US" sz="2000" dirty="0"/>
              <a:t>その確率分布は、</a:t>
            </a:r>
            <a:r>
              <a:rPr lang="en-US" altLang="ja-JP" sz="2000" dirty="0"/>
              <a:t>P(X=1)=1/2, P(X=-1)=1/2</a:t>
            </a:r>
            <a:r>
              <a:rPr lang="ja-JP" altLang="en-US" sz="2000" dirty="0"/>
              <a:t>のベルヌーイ</a:t>
            </a:r>
            <a:r>
              <a:rPr lang="ja-JP" altLang="en-US" sz="2000" dirty="0" smtClean="0"/>
              <a:t>分布．</a:t>
            </a:r>
            <a:endParaRPr lang="en-US" altLang="ja-JP" sz="2000" dirty="0" smtClean="0"/>
          </a:p>
          <a:p>
            <a:pPr marL="0" indent="0" algn="ctr">
              <a:buNone/>
            </a:pPr>
            <a:endParaRPr lang="en-US" altLang="ja-JP" dirty="0"/>
          </a:p>
          <a:p>
            <a:pPr marL="0" indent="0" algn="ctr">
              <a:buNone/>
            </a:pPr>
            <a:endParaRPr kumimoji="1" lang="en-US" altLang="ja-JP" dirty="0" smtClean="0"/>
          </a:p>
          <a:p>
            <a:pPr marL="0" indent="0">
              <a:buNone/>
            </a:pPr>
            <a:r>
              <a:rPr lang="ja-JP" altLang="en-US" sz="2400" dirty="0"/>
              <a:t>同じ</a:t>
            </a:r>
            <a:r>
              <a:rPr lang="ja-JP" altLang="en-US" sz="2400" dirty="0" smtClean="0"/>
              <a:t>パターンが構成される確率もあるが限りなく</a:t>
            </a:r>
            <a:r>
              <a:rPr lang="en-US" altLang="ja-JP" sz="2400" dirty="0" smtClean="0"/>
              <a:t>0</a:t>
            </a:r>
            <a:r>
              <a:rPr lang="ja-JP" altLang="en-US" sz="2400" dirty="0" smtClean="0"/>
              <a:t>に近いので，今回投影したパターンランダムになっている．</a:t>
            </a:r>
            <a:r>
              <a:rPr lang="en-US" altLang="ja-JP" sz="2400" dirty="0" smtClean="0"/>
              <a:t>Ex.(4×4</a:t>
            </a:r>
            <a:r>
              <a:rPr lang="ja-JP" altLang="en-US" sz="2400" dirty="0" smtClean="0"/>
              <a:t>の時に同じパターンが投影される確率</a:t>
            </a:r>
            <a:endParaRPr lang="en-US" altLang="ja-JP" sz="2400" dirty="0" smtClean="0"/>
          </a:p>
          <a:p>
            <a:pPr marL="0" indent="0">
              <a:buNone/>
            </a:pPr>
            <a:r>
              <a:rPr lang="ja-JP" altLang="en-US" sz="2400" dirty="0" smtClean="0"/>
              <a:t>　　　　　　　　＝（</a:t>
            </a:r>
            <a:r>
              <a:rPr lang="en-US" altLang="ja-JP" sz="2400" dirty="0" smtClean="0"/>
              <a:t>0.5</a:t>
            </a:r>
            <a:r>
              <a:rPr lang="ja-JP" altLang="en-US" sz="2400" dirty="0" smtClean="0"/>
              <a:t>）</a:t>
            </a:r>
            <a:r>
              <a:rPr lang="en-US" altLang="ja-JP" sz="2400" dirty="0" smtClean="0"/>
              <a:t>^16=1.53*10^-5</a:t>
            </a:r>
            <a:r>
              <a:rPr lang="ja-JP" altLang="en-US" sz="2400" dirty="0" smtClean="0"/>
              <a:t>）</a:t>
            </a:r>
            <a:endParaRPr kumimoji="1" lang="en-US" altLang="ja-JP" sz="2400" dirty="0"/>
          </a:p>
          <a:p>
            <a:pPr marL="0" indent="0">
              <a:buNone/>
            </a:pPr>
            <a:endParaRPr kumimoji="1" lang="ja-JP" altLang="en-US" dirty="0"/>
          </a:p>
        </p:txBody>
      </p:sp>
      <p:sp>
        <p:nvSpPr>
          <p:cNvPr id="4" name="下矢印 3"/>
          <p:cNvSpPr/>
          <p:nvPr/>
        </p:nvSpPr>
        <p:spPr bwMode="auto">
          <a:xfrm>
            <a:off x="3995936" y="3789040"/>
            <a:ext cx="864096" cy="936104"/>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40157200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宿題③</a:t>
            </a:r>
            <a:r>
              <a:rPr lang="ja-JP" altLang="en-US" dirty="0" smtClean="0"/>
              <a:t>　</a:t>
            </a:r>
            <a:r>
              <a:rPr lang="en-US" altLang="ja-JP" dirty="0" smtClean="0"/>
              <a:t>SLM</a:t>
            </a:r>
            <a:r>
              <a:rPr lang="ja-JP" altLang="en-US" dirty="0" smtClean="0"/>
              <a:t>の使い方</a:t>
            </a:r>
            <a:endParaRPr kumimoji="1" lang="ja-JP" altLang="en-US" dirty="0"/>
          </a:p>
        </p:txBody>
      </p:sp>
      <p:sp>
        <p:nvSpPr>
          <p:cNvPr id="3" name="コンテンツ プレースホルダー 2"/>
          <p:cNvSpPr>
            <a:spLocks noGrp="1"/>
          </p:cNvSpPr>
          <p:nvPr>
            <p:ph idx="1"/>
          </p:nvPr>
        </p:nvSpPr>
        <p:spPr>
          <a:xfrm>
            <a:off x="179512" y="5805264"/>
            <a:ext cx="8892480" cy="936104"/>
          </a:xfrm>
        </p:spPr>
        <p:txBody>
          <a:bodyPr/>
          <a:lstStyle/>
          <a:p>
            <a:pPr marL="0" indent="0">
              <a:buNone/>
            </a:pPr>
            <a:r>
              <a:rPr kumimoji="1" lang="ja-JP" altLang="en-US" sz="2800" dirty="0" smtClean="0"/>
              <a:t>今回の論文ではベルヌーイ行列の１が遮断</a:t>
            </a:r>
            <a:r>
              <a:rPr kumimoji="1" lang="en-US" altLang="ja-JP" sz="2800" dirty="0" smtClean="0"/>
              <a:t>0(-1)</a:t>
            </a:r>
            <a:r>
              <a:rPr kumimoji="1" lang="ja-JP" altLang="en-US" sz="2800" dirty="0" smtClean="0"/>
              <a:t>が通過</a:t>
            </a:r>
            <a:endParaRPr kumimoji="1" lang="en-US" altLang="ja-JP" sz="2800" dirty="0" smtClean="0"/>
          </a:p>
          <a:p>
            <a:pPr marL="0" indent="0">
              <a:buNone/>
            </a:pPr>
            <a:r>
              <a:rPr lang="ja-JP" altLang="en-US" sz="2800" dirty="0" smtClean="0"/>
              <a:t>→</a:t>
            </a:r>
            <a:r>
              <a:rPr kumimoji="1" lang="ja-JP" altLang="en-US" sz="2800" dirty="0" smtClean="0"/>
              <a:t>強度変調</a:t>
            </a:r>
            <a:endParaRPr kumimoji="1" lang="en-US" altLang="ja-JP" sz="2800" dirty="0" smtClean="0"/>
          </a:p>
        </p:txBody>
      </p:sp>
      <p:pic>
        <p:nvPicPr>
          <p:cNvPr id="4" name="図 3"/>
          <p:cNvPicPr>
            <a:picLocks noChangeAspect="1"/>
          </p:cNvPicPr>
          <p:nvPr/>
        </p:nvPicPr>
        <p:blipFill rotWithShape="1">
          <a:blip r:embed="rId3"/>
          <a:srcRect l="13429" t="20460" r="51147" b="31426"/>
          <a:stretch/>
        </p:blipFill>
        <p:spPr>
          <a:xfrm>
            <a:off x="142019" y="1988840"/>
            <a:ext cx="4718013" cy="3600400"/>
          </a:xfrm>
          <a:prstGeom prst="rect">
            <a:avLst/>
          </a:prstGeom>
        </p:spPr>
      </p:pic>
      <p:sp>
        <p:nvSpPr>
          <p:cNvPr id="5" name="コンテンツ プレースホルダー 2"/>
          <p:cNvSpPr txBox="1">
            <a:spLocks/>
          </p:cNvSpPr>
          <p:nvPr/>
        </p:nvSpPr>
        <p:spPr bwMode="auto">
          <a:xfrm>
            <a:off x="4711189" y="3789040"/>
            <a:ext cx="4364360" cy="1656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FontTx/>
              <a:buNone/>
            </a:pPr>
            <a:r>
              <a:rPr lang="ja-JP" altLang="en-US" sz="2400" kern="0" dirty="0" smtClean="0"/>
              <a:t>液晶分子が寝た状態と起き上がった状態での屈折率の差を利用して光の光路長を変化させて位相差を生じさせる</a:t>
            </a:r>
            <a:endParaRPr lang="en-US" altLang="ja-JP" sz="2400" kern="0" dirty="0" smtClean="0"/>
          </a:p>
        </p:txBody>
      </p:sp>
      <p:sp>
        <p:nvSpPr>
          <p:cNvPr id="6" name="テキスト ボックス 5"/>
          <p:cNvSpPr txBox="1"/>
          <p:nvPr/>
        </p:nvSpPr>
        <p:spPr>
          <a:xfrm>
            <a:off x="4711188" y="2323529"/>
            <a:ext cx="4109283" cy="707886"/>
          </a:xfrm>
          <a:prstGeom prst="rect">
            <a:avLst/>
          </a:prstGeom>
          <a:noFill/>
        </p:spPr>
        <p:txBody>
          <a:bodyPr wrap="square" rtlCol="0">
            <a:spAutoFit/>
          </a:bodyPr>
          <a:lstStyle/>
          <a:p>
            <a:r>
              <a:rPr kumimoji="1" lang="ja-JP" altLang="en-US" sz="2000" dirty="0" smtClean="0"/>
              <a:t>液晶の電圧をかけると分子の並び方が変わる性質を利用</a:t>
            </a:r>
            <a:endParaRPr kumimoji="1" lang="ja-JP" altLang="en-US" sz="2000" dirty="0"/>
          </a:p>
        </p:txBody>
      </p:sp>
    </p:spTree>
    <p:extLst>
      <p:ext uri="{BB962C8B-B14F-4D97-AF65-F5344CB8AC3E}">
        <p14:creationId xmlns:p14="http://schemas.microsoft.com/office/powerpoint/2010/main" val="203202679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光コムによる干渉光学系</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8840"/>
            <a:ext cx="7565436" cy="3042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a:picLocks noChangeAspect="1"/>
          </p:cNvPicPr>
          <p:nvPr/>
        </p:nvPicPr>
        <p:blipFill rotWithShape="1">
          <a:blip r:embed="rId4"/>
          <a:srcRect r="46919"/>
          <a:stretch/>
        </p:blipFill>
        <p:spPr>
          <a:xfrm>
            <a:off x="563960" y="5733256"/>
            <a:ext cx="4032448" cy="936104"/>
          </a:xfrm>
          <a:prstGeom prst="rect">
            <a:avLst/>
          </a:prstGeom>
        </p:spPr>
      </p:pic>
      <p:sp>
        <p:nvSpPr>
          <p:cNvPr id="4" name="テキスト ボックス 3"/>
          <p:cNvSpPr txBox="1"/>
          <p:nvPr/>
        </p:nvSpPr>
        <p:spPr>
          <a:xfrm>
            <a:off x="5004048" y="5318628"/>
            <a:ext cx="3744416" cy="1477328"/>
          </a:xfrm>
          <a:prstGeom prst="rect">
            <a:avLst/>
          </a:prstGeom>
          <a:noFill/>
        </p:spPr>
        <p:txBody>
          <a:bodyPr wrap="square" rtlCol="0">
            <a:spAutoFit/>
          </a:bodyPr>
          <a:lstStyle/>
          <a:p>
            <a:r>
              <a:rPr kumimoji="1" lang="en-US" altLang="ja-JP" dirty="0" smtClean="0"/>
              <a:t>ΔD;</a:t>
            </a:r>
            <a:r>
              <a:rPr kumimoji="1" lang="ja-JP" altLang="en-US" dirty="0" smtClean="0"/>
              <a:t>物体と基準点との差</a:t>
            </a:r>
            <a:endParaRPr kumimoji="1" lang="en-US" altLang="ja-JP" dirty="0" smtClean="0"/>
          </a:p>
          <a:p>
            <a:r>
              <a:rPr kumimoji="1" lang="en-US" altLang="ja-JP" dirty="0" err="1" smtClean="0"/>
              <a:t>fk</a:t>
            </a:r>
            <a:r>
              <a:rPr lang="en-US" altLang="ja-JP" dirty="0" smtClean="0"/>
              <a:t>;</a:t>
            </a:r>
            <a:r>
              <a:rPr lang="ja-JP" altLang="en-US" dirty="0" smtClean="0"/>
              <a:t>サンプリング周波数</a:t>
            </a:r>
            <a:endParaRPr kumimoji="1" lang="en-US" altLang="ja-JP" dirty="0" smtClean="0"/>
          </a:p>
          <a:p>
            <a:r>
              <a:rPr lang="en-US" altLang="ja-JP" dirty="0" err="1"/>
              <a:t>Δφ</a:t>
            </a:r>
            <a:r>
              <a:rPr lang="en-US" altLang="ja-JP" sz="1400" dirty="0" err="1"/>
              <a:t>k</a:t>
            </a:r>
            <a:r>
              <a:rPr lang="en-US" altLang="ja-JP" dirty="0"/>
              <a:t>;</a:t>
            </a:r>
            <a:r>
              <a:rPr lang="ja-JP" altLang="en-US" dirty="0"/>
              <a:t>検出部の位相差</a:t>
            </a:r>
          </a:p>
          <a:p>
            <a:r>
              <a:rPr lang="en-US" altLang="ja-JP" dirty="0" smtClean="0"/>
              <a:t>N</a:t>
            </a:r>
            <a:r>
              <a:rPr lang="en-US" altLang="ja-JP" sz="1400" dirty="0" smtClean="0"/>
              <a:t>g</a:t>
            </a:r>
            <a:r>
              <a:rPr lang="en-US" altLang="ja-JP" dirty="0" smtClean="0"/>
              <a:t>;</a:t>
            </a:r>
            <a:r>
              <a:rPr lang="ja-JP" altLang="en-US" dirty="0" smtClean="0"/>
              <a:t>媒体の群屈折率</a:t>
            </a:r>
            <a:endParaRPr lang="en-US" altLang="ja-JP" dirty="0" smtClean="0"/>
          </a:p>
          <a:p>
            <a:r>
              <a:rPr kumimoji="1" lang="en-US" altLang="ja-JP" dirty="0" smtClean="0"/>
              <a:t>P;</a:t>
            </a:r>
            <a:r>
              <a:rPr kumimoji="1" lang="ja-JP" altLang="en-US" dirty="0" smtClean="0"/>
              <a:t>位相差の整数部分</a:t>
            </a:r>
            <a:r>
              <a:rPr kumimoji="1" lang="en-US" altLang="ja-JP" dirty="0" smtClean="0"/>
              <a:t>  </a:t>
            </a:r>
            <a:r>
              <a:rPr kumimoji="1" lang="ja-JP" altLang="en-US" dirty="0" smtClean="0"/>
              <a:t>　</a:t>
            </a:r>
            <a:r>
              <a:rPr lang="en-US" altLang="ja-JP" dirty="0" smtClean="0"/>
              <a:t>C</a:t>
            </a:r>
            <a:r>
              <a:rPr lang="en-US" altLang="ja-JP" dirty="0"/>
              <a:t>;</a:t>
            </a:r>
            <a:r>
              <a:rPr lang="ja-JP" altLang="en-US" dirty="0" smtClean="0"/>
              <a:t>高速</a:t>
            </a:r>
            <a:endParaRPr lang="en-US" altLang="ja-JP" dirty="0"/>
          </a:p>
        </p:txBody>
      </p:sp>
    </p:spTree>
    <p:extLst>
      <p:ext uri="{BB962C8B-B14F-4D97-AF65-F5344CB8AC3E}">
        <p14:creationId xmlns:p14="http://schemas.microsoft.com/office/powerpoint/2010/main" val="174403226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宿題④</a:t>
            </a:r>
            <a:r>
              <a:rPr lang="ja-JP" altLang="en-US" dirty="0" smtClean="0"/>
              <a:t>　</a:t>
            </a:r>
            <a:r>
              <a:rPr lang="en-US" altLang="ja-JP" dirty="0" smtClean="0"/>
              <a:t>SLM</a:t>
            </a:r>
            <a:r>
              <a:rPr lang="ja-JP" altLang="en-US" dirty="0" smtClean="0"/>
              <a:t>の式の説明</a:t>
            </a:r>
            <a:endParaRPr kumimoji="1" lang="ja-JP"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95" t="15159" r="46712" b="14469"/>
          <a:stretch/>
        </p:blipFill>
        <p:spPr bwMode="auto">
          <a:xfrm>
            <a:off x="232432" y="4616822"/>
            <a:ext cx="3576154" cy="66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27439" y="1688050"/>
            <a:ext cx="5832648" cy="646331"/>
          </a:xfrm>
          <a:prstGeom prst="rect">
            <a:avLst/>
          </a:prstGeom>
          <a:noFill/>
        </p:spPr>
        <p:txBody>
          <a:bodyPr wrap="square" rtlCol="0">
            <a:spAutoFit/>
          </a:bodyPr>
          <a:lstStyle/>
          <a:p>
            <a:r>
              <a:rPr kumimoji="1" lang="en-US" altLang="ja-JP" dirty="0" smtClean="0"/>
              <a:t>SLM</a:t>
            </a:r>
            <a:r>
              <a:rPr kumimoji="1" lang="ja-JP" altLang="en-US" dirty="0" smtClean="0"/>
              <a:t>に入った光は変調関数</a:t>
            </a:r>
            <a:r>
              <a:rPr kumimoji="1" lang="en-US" altLang="ja-JP" dirty="0" smtClean="0"/>
              <a:t>Rn(</a:t>
            </a:r>
            <a:r>
              <a:rPr kumimoji="1" lang="en-US" altLang="ja-JP" dirty="0" err="1" smtClean="0"/>
              <a:t>x,y,l</a:t>
            </a:r>
            <a:r>
              <a:rPr kumimoji="1" lang="en-US" altLang="ja-JP" dirty="0" smtClean="0"/>
              <a:t>)</a:t>
            </a:r>
            <a:r>
              <a:rPr kumimoji="1" lang="ja-JP" altLang="en-US" dirty="0" smtClean="0"/>
              <a:t>で変調され、</a:t>
            </a:r>
            <a:r>
              <a:rPr kumimoji="1" lang="en-US" altLang="ja-JP" dirty="0" smtClean="0"/>
              <a:t>FSS</a:t>
            </a:r>
            <a:r>
              <a:rPr kumimoji="1" lang="ja-JP" altLang="en-US" dirty="0" smtClean="0"/>
              <a:t>で任意の時数</a:t>
            </a:r>
            <a:r>
              <a:rPr kumimoji="1" lang="ja-JP" altLang="en-US" dirty="0" err="1" smtClean="0"/>
              <a:t>のを</a:t>
            </a:r>
            <a:r>
              <a:rPr kumimoji="1" lang="ja-JP" altLang="en-US" dirty="0" smtClean="0"/>
              <a:t>取り出す</a:t>
            </a:r>
            <a:endParaRPr kumimoji="1" lang="ja-JP" altLang="en-US" dirty="0"/>
          </a:p>
        </p:txBody>
      </p:sp>
      <p:pic>
        <p:nvPicPr>
          <p:cNvPr id="6" name="図 5"/>
          <p:cNvPicPr/>
          <p:nvPr/>
        </p:nvPicPr>
        <p:blipFill rotWithShape="1">
          <a:blip r:embed="rId3"/>
          <a:srcRect l="36635" t="79930" r="34603" b="12525"/>
          <a:stretch/>
        </p:blipFill>
        <p:spPr bwMode="auto">
          <a:xfrm>
            <a:off x="251520" y="2334381"/>
            <a:ext cx="3600400" cy="613211"/>
          </a:xfrm>
          <a:prstGeom prst="rect">
            <a:avLst/>
          </a:prstGeom>
          <a:ln>
            <a:noFill/>
          </a:ln>
          <a:extLst>
            <a:ext uri="{53640926-AAD7-44D8-BBD7-CCE9431645EC}">
              <a14:shadowObscured xmlns:a14="http://schemas.microsoft.com/office/drawing/2010/main"/>
            </a:ext>
          </a:extLst>
        </p:spPr>
      </p:pic>
      <p:sp>
        <p:nvSpPr>
          <p:cNvPr id="7" name="テキスト ボックス 6"/>
          <p:cNvSpPr txBox="1"/>
          <p:nvPr/>
        </p:nvSpPr>
        <p:spPr>
          <a:xfrm>
            <a:off x="179839" y="3410416"/>
            <a:ext cx="5832648" cy="369332"/>
          </a:xfrm>
          <a:prstGeom prst="rect">
            <a:avLst/>
          </a:prstGeom>
          <a:noFill/>
        </p:spPr>
        <p:txBody>
          <a:bodyPr wrap="square" rtlCol="0">
            <a:spAutoFit/>
          </a:bodyPr>
          <a:lstStyle/>
          <a:p>
            <a:r>
              <a:rPr lang="en-US" altLang="ja-JP" i="1" dirty="0"/>
              <a:t>URT</a:t>
            </a:r>
            <a:r>
              <a:rPr lang="en-US" altLang="ja-JP" dirty="0"/>
              <a:t>(</a:t>
            </a:r>
            <a:r>
              <a:rPr lang="en-US" altLang="ja-JP" i="1" dirty="0"/>
              <a:t>t</a:t>
            </a:r>
            <a:r>
              <a:rPr lang="en-US" altLang="ja-JP" dirty="0"/>
              <a:t>) = </a:t>
            </a:r>
            <a:r>
              <a:rPr lang="en-US" altLang="ja-JP" i="1" dirty="0" err="1"/>
              <a:t>ARkexp</a:t>
            </a:r>
            <a:r>
              <a:rPr lang="en-US" altLang="ja-JP" dirty="0"/>
              <a:t>[-</a:t>
            </a:r>
            <a:r>
              <a:rPr lang="en-US" altLang="ja-JP" i="1" dirty="0"/>
              <a:t>j</a:t>
            </a:r>
            <a:r>
              <a:rPr lang="en-US" altLang="ja-JP" dirty="0"/>
              <a:t>(</a:t>
            </a:r>
            <a:r>
              <a:rPr lang="en-US" altLang="ja-JP" i="1" dirty="0" err="1"/>
              <a:t>wkt</a:t>
            </a:r>
            <a:r>
              <a:rPr lang="en-US" altLang="ja-JP" i="1" dirty="0"/>
              <a:t> </a:t>
            </a:r>
            <a:r>
              <a:rPr lang="en-US" altLang="ja-JP" dirty="0"/>
              <a:t>+ </a:t>
            </a:r>
            <a:r>
              <a:rPr lang="el-GR" altLang="ja-JP" i="1" dirty="0"/>
              <a:t>φ</a:t>
            </a:r>
            <a:r>
              <a:rPr lang="en-US" altLang="ja-JP" i="1" dirty="0" err="1"/>
              <a:t>Rk</a:t>
            </a:r>
            <a:r>
              <a:rPr lang="en-US" altLang="ja-JP" dirty="0"/>
              <a:t>)]</a:t>
            </a:r>
            <a:endParaRPr kumimoji="1" lang="ja-JP" altLang="en-US" dirty="0"/>
          </a:p>
        </p:txBody>
      </p:sp>
      <p:sp>
        <p:nvSpPr>
          <p:cNvPr id="8" name="テキスト ボックス 7"/>
          <p:cNvSpPr txBox="1"/>
          <p:nvPr/>
        </p:nvSpPr>
        <p:spPr>
          <a:xfrm>
            <a:off x="179839" y="2998693"/>
            <a:ext cx="5832648" cy="369332"/>
          </a:xfrm>
          <a:prstGeom prst="rect">
            <a:avLst/>
          </a:prstGeom>
          <a:noFill/>
        </p:spPr>
        <p:txBody>
          <a:bodyPr wrap="square" rtlCol="0">
            <a:spAutoFit/>
          </a:bodyPr>
          <a:lstStyle/>
          <a:p>
            <a:r>
              <a:rPr lang="ja-JP" altLang="en-US" dirty="0"/>
              <a:t>参照光</a:t>
            </a:r>
            <a:endParaRPr kumimoji="1" lang="ja-JP" altLang="en-US" dirty="0"/>
          </a:p>
        </p:txBody>
      </p:sp>
      <p:sp>
        <p:nvSpPr>
          <p:cNvPr id="5" name="右中かっこ 4"/>
          <p:cNvSpPr/>
          <p:nvPr/>
        </p:nvSpPr>
        <p:spPr bwMode="auto">
          <a:xfrm>
            <a:off x="3887924" y="2456320"/>
            <a:ext cx="504056" cy="113876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テキスト ボックス 8"/>
          <p:cNvSpPr txBox="1"/>
          <p:nvPr/>
        </p:nvSpPr>
        <p:spPr>
          <a:xfrm>
            <a:off x="4572000" y="2841035"/>
            <a:ext cx="2232248" cy="369332"/>
          </a:xfrm>
          <a:prstGeom prst="rect">
            <a:avLst/>
          </a:prstGeom>
          <a:noFill/>
        </p:spPr>
        <p:txBody>
          <a:bodyPr wrap="square" rtlCol="0">
            <a:spAutoFit/>
          </a:bodyPr>
          <a:lstStyle/>
          <a:p>
            <a:r>
              <a:rPr kumimoji="1" lang="ja-JP" altLang="en-US" dirty="0" smtClean="0"/>
              <a:t>位相検出を行う</a:t>
            </a:r>
            <a:endParaRPr kumimoji="1" lang="ja-JP" altLang="en-US" dirty="0"/>
          </a:p>
        </p:txBody>
      </p:sp>
      <p:sp>
        <p:nvSpPr>
          <p:cNvPr id="10" name="テキスト ボックス 9"/>
          <p:cNvSpPr txBox="1"/>
          <p:nvPr/>
        </p:nvSpPr>
        <p:spPr>
          <a:xfrm>
            <a:off x="179839" y="4138536"/>
            <a:ext cx="2763924" cy="369332"/>
          </a:xfrm>
          <a:prstGeom prst="rect">
            <a:avLst/>
          </a:prstGeom>
          <a:noFill/>
        </p:spPr>
        <p:txBody>
          <a:bodyPr wrap="square" rtlCol="0">
            <a:spAutoFit/>
          </a:bodyPr>
          <a:lstStyle/>
          <a:p>
            <a:r>
              <a:rPr kumimoji="1" lang="en-US" altLang="ja-JP" dirty="0" err="1" smtClean="0"/>
              <a:t>PDc</a:t>
            </a:r>
            <a:r>
              <a:rPr kumimoji="1" lang="ja-JP" altLang="en-US" dirty="0" smtClean="0"/>
              <a:t>からの出力信号</a:t>
            </a:r>
            <a:endParaRPr kumimoji="1" lang="ja-JP" altLang="en-US" dirty="0"/>
          </a:p>
        </p:txBody>
      </p:sp>
      <p:sp>
        <p:nvSpPr>
          <p:cNvPr id="12" name="テキスト ボックス 11"/>
          <p:cNvSpPr txBox="1"/>
          <p:nvPr/>
        </p:nvSpPr>
        <p:spPr>
          <a:xfrm>
            <a:off x="275765" y="5328100"/>
            <a:ext cx="2667997" cy="369332"/>
          </a:xfrm>
          <a:prstGeom prst="rect">
            <a:avLst/>
          </a:prstGeom>
          <a:noFill/>
        </p:spPr>
        <p:txBody>
          <a:bodyPr wrap="square" rtlCol="0">
            <a:spAutoFit/>
          </a:bodyPr>
          <a:lstStyle/>
          <a:p>
            <a:r>
              <a:rPr kumimoji="1" lang="en-US" altLang="ja-JP" dirty="0" smtClean="0"/>
              <a:t>PDs</a:t>
            </a:r>
            <a:r>
              <a:rPr kumimoji="1" lang="ja-JP" altLang="en-US" dirty="0" smtClean="0"/>
              <a:t>からの出力信号</a:t>
            </a:r>
            <a:endParaRPr kumimoji="1" lang="ja-JP" altLang="en-US" dirty="0"/>
          </a:p>
        </p:txBody>
      </p:sp>
      <p:pic>
        <p:nvPicPr>
          <p:cNvPr id="13" name="図 12"/>
          <p:cNvPicPr/>
          <p:nvPr/>
        </p:nvPicPr>
        <p:blipFill rotWithShape="1">
          <a:blip r:embed="rId4"/>
          <a:srcRect l="39642" t="68561" r="35224" b="24345"/>
          <a:stretch/>
        </p:blipFill>
        <p:spPr bwMode="auto">
          <a:xfrm>
            <a:off x="251520" y="5934633"/>
            <a:ext cx="3557066" cy="699247"/>
          </a:xfrm>
          <a:prstGeom prst="rect">
            <a:avLst/>
          </a:prstGeom>
          <a:ln>
            <a:noFill/>
          </a:ln>
          <a:extLst>
            <a:ext uri="{53640926-AAD7-44D8-BBD7-CCE9431645EC}">
              <a14:shadowObscured xmlns:a14="http://schemas.microsoft.com/office/drawing/2010/main"/>
            </a:ext>
          </a:extLst>
        </p:spPr>
      </p:pic>
      <p:sp>
        <p:nvSpPr>
          <p:cNvPr id="14" name="右中かっこ 13"/>
          <p:cNvSpPr/>
          <p:nvPr/>
        </p:nvSpPr>
        <p:spPr bwMode="auto">
          <a:xfrm>
            <a:off x="3707904" y="4795871"/>
            <a:ext cx="504056" cy="165746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1" name="正方形/長方形 10"/>
          <p:cNvSpPr/>
          <p:nvPr/>
        </p:nvSpPr>
        <p:spPr>
          <a:xfrm>
            <a:off x="4247138" y="3760674"/>
            <a:ext cx="4160113" cy="369332"/>
          </a:xfrm>
          <a:prstGeom prst="rect">
            <a:avLst/>
          </a:prstGeom>
        </p:spPr>
        <p:txBody>
          <a:bodyPr wrap="none">
            <a:spAutoFit/>
          </a:bodyPr>
          <a:lstStyle/>
          <a:p>
            <a:r>
              <a:rPr lang="en-US" altLang="ja-JP" dirty="0"/>
              <a:t>Eck(</a:t>
            </a:r>
            <a:r>
              <a:rPr lang="en-US" altLang="ja-JP" dirty="0" err="1"/>
              <a:t>x,y</a:t>
            </a:r>
            <a:r>
              <a:rPr lang="en-US" altLang="ja-JP" dirty="0"/>
              <a:t>)</a:t>
            </a:r>
            <a:r>
              <a:rPr lang="ja-JP" altLang="ja-JP" dirty="0"/>
              <a:t>と</a:t>
            </a:r>
            <a:r>
              <a:rPr lang="en-US" altLang="ja-JP" dirty="0" err="1" smtClean="0"/>
              <a:t>Esk</a:t>
            </a:r>
            <a:r>
              <a:rPr lang="en-US" altLang="ja-JP" dirty="0" smtClean="0"/>
              <a:t>(</a:t>
            </a:r>
            <a:r>
              <a:rPr lang="en-US" altLang="ja-JP" dirty="0" err="1" smtClean="0"/>
              <a:t>x,y</a:t>
            </a:r>
            <a:r>
              <a:rPr lang="en-US" altLang="ja-JP" dirty="0" smtClean="0"/>
              <a:t>)</a:t>
            </a:r>
            <a:r>
              <a:rPr lang="ja-JP" altLang="en-US" dirty="0" smtClean="0"/>
              <a:t>が指定されていれば</a:t>
            </a:r>
            <a:endParaRPr lang="ja-JP" altLang="en-US" dirty="0"/>
          </a:p>
        </p:txBody>
      </p:sp>
      <p:pic>
        <p:nvPicPr>
          <p:cNvPr id="16" name="図 15"/>
          <p:cNvPicPr/>
          <p:nvPr/>
        </p:nvPicPr>
        <p:blipFill rotWithShape="1">
          <a:blip r:embed="rId5"/>
          <a:srcRect l="38166" t="12925" r="36837" b="79285"/>
          <a:stretch/>
        </p:blipFill>
        <p:spPr bwMode="auto">
          <a:xfrm>
            <a:off x="4571999" y="4226857"/>
            <a:ext cx="3492388" cy="779930"/>
          </a:xfrm>
          <a:prstGeom prst="rect">
            <a:avLst/>
          </a:prstGeom>
          <a:ln>
            <a:noFill/>
          </a:ln>
          <a:extLst>
            <a:ext uri="{53640926-AAD7-44D8-BBD7-CCE9431645EC}">
              <a14:shadowObscured xmlns:a14="http://schemas.microsoft.com/office/drawing/2010/main"/>
            </a:ext>
          </a:extLst>
        </p:spPr>
      </p:pic>
      <p:sp>
        <p:nvSpPr>
          <p:cNvPr id="17" name="正方形/長方形 16"/>
          <p:cNvSpPr/>
          <p:nvPr/>
        </p:nvSpPr>
        <p:spPr>
          <a:xfrm>
            <a:off x="4687015" y="4869160"/>
            <a:ext cx="1338828" cy="369332"/>
          </a:xfrm>
          <a:prstGeom prst="rect">
            <a:avLst/>
          </a:prstGeom>
        </p:spPr>
        <p:txBody>
          <a:bodyPr wrap="none">
            <a:spAutoFit/>
          </a:bodyPr>
          <a:lstStyle/>
          <a:p>
            <a:r>
              <a:rPr lang="ja-JP" altLang="en-US" dirty="0" smtClean="0"/>
              <a:t>が成りたち</a:t>
            </a:r>
            <a:endParaRPr lang="ja-JP" altLang="en-US" dirty="0"/>
          </a:p>
        </p:txBody>
      </p:sp>
      <p:pic>
        <p:nvPicPr>
          <p:cNvPr id="18" name="図 17"/>
          <p:cNvPicPr/>
          <p:nvPr/>
        </p:nvPicPr>
        <p:blipFill rotWithShape="1">
          <a:blip r:embed="rId5"/>
          <a:srcRect l="39406" t="27526" r="38176" b="63383"/>
          <a:stretch/>
        </p:blipFill>
        <p:spPr bwMode="auto">
          <a:xfrm>
            <a:off x="4687015" y="5351186"/>
            <a:ext cx="3060340" cy="933070"/>
          </a:xfrm>
          <a:prstGeom prst="rect">
            <a:avLst/>
          </a:prstGeom>
          <a:ln>
            <a:noFill/>
          </a:ln>
          <a:extLst>
            <a:ext uri="{53640926-AAD7-44D8-BBD7-CCE9431645EC}">
              <a14:shadowObscured xmlns:a14="http://schemas.microsoft.com/office/drawing/2010/main"/>
            </a:ext>
          </a:extLst>
        </p:spPr>
      </p:pic>
      <p:sp>
        <p:nvSpPr>
          <p:cNvPr id="19" name="正方形/長方形 18"/>
          <p:cNvSpPr/>
          <p:nvPr/>
        </p:nvSpPr>
        <p:spPr>
          <a:xfrm>
            <a:off x="4817348" y="6372036"/>
            <a:ext cx="1569660" cy="369332"/>
          </a:xfrm>
          <a:prstGeom prst="rect">
            <a:avLst/>
          </a:prstGeom>
        </p:spPr>
        <p:txBody>
          <a:bodyPr wrap="none">
            <a:spAutoFit/>
          </a:bodyPr>
          <a:lstStyle/>
          <a:p>
            <a:r>
              <a:rPr lang="ja-JP" altLang="en-US" dirty="0" smtClean="0"/>
              <a:t>が計算できる</a:t>
            </a:r>
            <a:endParaRPr lang="ja-JP" altLang="en-US" dirty="0"/>
          </a:p>
        </p:txBody>
      </p:sp>
    </p:spTree>
    <p:extLst>
      <p:ext uri="{BB962C8B-B14F-4D97-AF65-F5344CB8AC3E}">
        <p14:creationId xmlns:p14="http://schemas.microsoft.com/office/powerpoint/2010/main" val="43789960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宿題⑤　</a:t>
            </a:r>
            <a:r>
              <a:rPr lang="ja-JP" altLang="en-US" sz="2800" dirty="0"/>
              <a:t>圧縮センシングに</a:t>
            </a:r>
            <a:r>
              <a:rPr lang="ja-JP" altLang="en-US" sz="2800" dirty="0" smtClean="0"/>
              <a:t>ついてもっと詳しく</a:t>
            </a:r>
            <a:endParaRPr kumimoji="1" lang="ja-JP" altLang="en-US" sz="2800" dirty="0"/>
          </a:p>
        </p:txBody>
      </p:sp>
      <p:sp>
        <p:nvSpPr>
          <p:cNvPr id="5" name="正方形/長方形 4"/>
          <p:cNvSpPr/>
          <p:nvPr/>
        </p:nvSpPr>
        <p:spPr>
          <a:xfrm>
            <a:off x="611560" y="1844824"/>
            <a:ext cx="8064896" cy="4770537"/>
          </a:xfrm>
          <a:prstGeom prst="rect">
            <a:avLst/>
          </a:prstGeom>
        </p:spPr>
        <p:txBody>
          <a:bodyPr wrap="square">
            <a:spAutoFit/>
          </a:bodyPr>
          <a:lstStyle/>
          <a:p>
            <a:r>
              <a:rPr lang="ja-JP" altLang="en-US" sz="2800" dirty="0"/>
              <a:t>未知の大きさ </a:t>
            </a:r>
            <a:r>
              <a:rPr lang="en-US" altLang="ja-JP" sz="2800" dirty="0"/>
              <a:t>m</a:t>
            </a:r>
            <a:r>
              <a:rPr lang="ja-JP" altLang="en-US" sz="2800" dirty="0"/>
              <a:t> </a:t>
            </a:r>
            <a:r>
              <a:rPr lang="ja-JP" altLang="en-US" sz="2800" dirty="0"/>
              <a:t> の信号ベクトル </a:t>
            </a:r>
            <a:r>
              <a:rPr lang="en-US" altLang="ja-JP" sz="2800" dirty="0"/>
              <a:t>x</a:t>
            </a:r>
            <a:r>
              <a:rPr lang="ja-JP" altLang="en-US" sz="2800" dirty="0"/>
              <a:t> </a:t>
            </a:r>
            <a:r>
              <a:rPr lang="ja-JP" altLang="en-US" sz="2800" dirty="0"/>
              <a:t> ，観測される大きさ </a:t>
            </a:r>
            <a:r>
              <a:rPr lang="en-US" altLang="ja-JP" sz="2800" dirty="0"/>
              <a:t>n</a:t>
            </a:r>
            <a:r>
              <a:rPr lang="ja-JP" altLang="en-US" sz="2800" dirty="0"/>
              <a:t> </a:t>
            </a:r>
            <a:r>
              <a:rPr lang="ja-JP" altLang="en-US" sz="2800" dirty="0"/>
              <a:t> の観測ベクトル </a:t>
            </a:r>
            <a:r>
              <a:rPr lang="en-US" altLang="ja-JP" sz="2800" dirty="0"/>
              <a:t>y</a:t>
            </a:r>
            <a:r>
              <a:rPr lang="ja-JP" altLang="en-US" sz="2800" dirty="0"/>
              <a:t> </a:t>
            </a:r>
            <a:r>
              <a:rPr lang="ja-JP" altLang="en-US" sz="2800" dirty="0"/>
              <a:t> ，既知の </a:t>
            </a:r>
            <a:r>
              <a:rPr lang="en-US" altLang="ja-JP" sz="2800" dirty="0" err="1"/>
              <a:t>n×m</a:t>
            </a:r>
            <a:r>
              <a:rPr lang="ja-JP" altLang="en-US" sz="2800" dirty="0"/>
              <a:t> </a:t>
            </a:r>
            <a:r>
              <a:rPr lang="ja-JP" altLang="en-US" sz="2800" dirty="0"/>
              <a:t> の変換行列 </a:t>
            </a:r>
            <a:r>
              <a:rPr lang="en-US" altLang="ja-JP" sz="2800" dirty="0"/>
              <a:t>A</a:t>
            </a:r>
            <a:r>
              <a:rPr lang="ja-JP" altLang="en-US" sz="2800" dirty="0"/>
              <a:t> </a:t>
            </a:r>
            <a:r>
              <a:rPr lang="ja-JP" altLang="en-US" sz="2800" dirty="0"/>
              <a:t> について，次の関係が成立しているとする </a:t>
            </a:r>
          </a:p>
          <a:p>
            <a:pPr algn="ctr"/>
            <a:r>
              <a:rPr lang="en-US" altLang="ja-JP" sz="2800" dirty="0"/>
              <a:t>y=Ax</a:t>
            </a:r>
            <a:r>
              <a:rPr lang="ja-JP" altLang="en-US" sz="2800" dirty="0"/>
              <a:t> </a:t>
            </a:r>
            <a:endParaRPr lang="en-US" altLang="ja-JP" sz="2800" dirty="0" smtClean="0"/>
          </a:p>
          <a:p>
            <a:pPr algn="ctr"/>
            <a:endParaRPr lang="ja-JP" altLang="en-US" sz="2800" dirty="0"/>
          </a:p>
          <a:p>
            <a:r>
              <a:rPr lang="en-US" altLang="ja-JP" sz="2800" dirty="0"/>
              <a:t>A</a:t>
            </a:r>
            <a:r>
              <a:rPr lang="ja-JP" altLang="en-US" sz="2800" dirty="0"/>
              <a:t> </a:t>
            </a:r>
            <a:r>
              <a:rPr lang="ja-JP" altLang="en-US" sz="2800" dirty="0"/>
              <a:t> のランクが </a:t>
            </a:r>
            <a:r>
              <a:rPr lang="en-US" altLang="ja-JP" sz="2800" dirty="0"/>
              <a:t>m</a:t>
            </a:r>
            <a:r>
              <a:rPr lang="ja-JP" altLang="en-US" sz="2800" dirty="0"/>
              <a:t> </a:t>
            </a:r>
            <a:r>
              <a:rPr lang="ja-JP" altLang="en-US" sz="2800" dirty="0"/>
              <a:t> 未満なら </a:t>
            </a:r>
            <a:r>
              <a:rPr lang="en-US" altLang="ja-JP" sz="2800" dirty="0"/>
              <a:t>x</a:t>
            </a:r>
            <a:r>
              <a:rPr lang="ja-JP" altLang="en-US" sz="2800" dirty="0"/>
              <a:t> </a:t>
            </a:r>
            <a:r>
              <a:rPr lang="ja-JP" altLang="en-US" sz="2800" dirty="0"/>
              <a:t> を知ることはできず，よって </a:t>
            </a:r>
            <a:r>
              <a:rPr lang="en-US" altLang="ja-JP" sz="2800" dirty="0"/>
              <a:t>n&lt;m</a:t>
            </a:r>
            <a:r>
              <a:rPr lang="ja-JP" altLang="en-US" sz="2800" dirty="0"/>
              <a:t> </a:t>
            </a:r>
            <a:r>
              <a:rPr lang="ja-JP" altLang="en-US" sz="2800" dirty="0"/>
              <a:t> なら一般には知ることはできない．しかし，信号ベクトルの非</a:t>
            </a:r>
            <a:r>
              <a:rPr lang="en-US" altLang="ja-JP" sz="2800" dirty="0"/>
              <a:t>0</a:t>
            </a:r>
            <a:r>
              <a:rPr lang="ja-JP" altLang="en-US" sz="2800" dirty="0"/>
              <a:t>要素の数 </a:t>
            </a:r>
            <a:r>
              <a:rPr lang="en-US" altLang="ja-JP" sz="2800" dirty="0"/>
              <a:t>k</a:t>
            </a:r>
            <a:r>
              <a:rPr lang="ja-JP" altLang="en-US" sz="2800" dirty="0"/>
              <a:t> </a:t>
            </a:r>
            <a:r>
              <a:rPr lang="ja-JP" altLang="en-US" sz="2800" dirty="0"/>
              <a:t> が </a:t>
            </a:r>
            <a:r>
              <a:rPr lang="en-US" altLang="ja-JP" sz="2800" dirty="0"/>
              <a:t>k</a:t>
            </a:r>
            <a:r>
              <a:rPr lang="ja-JP" altLang="en-US" sz="2800" dirty="0"/>
              <a:t>≪</a:t>
            </a:r>
            <a:r>
              <a:rPr lang="en-US" altLang="ja-JP" sz="2800" dirty="0"/>
              <a:t>m</a:t>
            </a:r>
            <a:r>
              <a:rPr lang="ja-JP" altLang="en-US" sz="2800" dirty="0"/>
              <a:t> </a:t>
            </a:r>
            <a:r>
              <a:rPr lang="ja-JP" altLang="en-US" sz="2800" dirty="0"/>
              <a:t> なら </a:t>
            </a:r>
            <a:r>
              <a:rPr lang="en-US" altLang="ja-JP" sz="2800" dirty="0"/>
              <a:t>x</a:t>
            </a:r>
            <a:r>
              <a:rPr lang="ja-JP" altLang="en-US" sz="2800" dirty="0"/>
              <a:t> </a:t>
            </a:r>
            <a:r>
              <a:rPr lang="ja-JP" altLang="en-US" sz="2800" dirty="0"/>
              <a:t> を高い確率で復元できる</a:t>
            </a:r>
            <a:r>
              <a:rPr lang="ja-JP" altLang="en-US" sz="2800" dirty="0" smtClean="0"/>
              <a:t>．</a:t>
            </a:r>
            <a:endParaRPr lang="en-US" altLang="ja-JP" sz="2800" dirty="0" smtClean="0"/>
          </a:p>
          <a:p>
            <a:endParaRPr lang="ja-JP" altLang="en-US" sz="2400" dirty="0"/>
          </a:p>
        </p:txBody>
      </p:sp>
    </p:spTree>
    <p:extLst>
      <p:ext uri="{BB962C8B-B14F-4D97-AF65-F5344CB8AC3E}">
        <p14:creationId xmlns:p14="http://schemas.microsoft.com/office/powerpoint/2010/main" val="142006973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宿題⑤　圧縮センシングについてもっと詳しく</a:t>
            </a:r>
            <a:endParaRPr kumimoji="1" lang="ja-JP" altLang="en-US" sz="2800" dirty="0"/>
          </a:p>
        </p:txBody>
      </p:sp>
      <p:sp>
        <p:nvSpPr>
          <p:cNvPr id="3" name="コンテンツ プレースホルダー 2"/>
          <p:cNvSpPr>
            <a:spLocks noGrp="1"/>
          </p:cNvSpPr>
          <p:nvPr>
            <p:ph idx="1"/>
          </p:nvPr>
        </p:nvSpPr>
        <p:spPr>
          <a:xfrm>
            <a:off x="0" y="1981200"/>
            <a:ext cx="9144000" cy="3248000"/>
          </a:xfrm>
        </p:spPr>
        <p:txBody>
          <a:bodyPr/>
          <a:lstStyle/>
          <a:p>
            <a:pPr marL="0" indent="0">
              <a:buNone/>
            </a:pPr>
            <a:r>
              <a:rPr lang="en-US" altLang="ja-JP" sz="2800" dirty="0"/>
              <a:t>L</a:t>
            </a:r>
            <a:r>
              <a:rPr lang="ja-JP" altLang="en-US" sz="2800" dirty="0"/>
              <a:t> </a:t>
            </a:r>
            <a:r>
              <a:rPr lang="en-US" altLang="ja-JP" sz="2800" dirty="0"/>
              <a:t>0</a:t>
            </a:r>
            <a:r>
              <a:rPr lang="ja-JP" altLang="en-US" sz="2800" dirty="0"/>
              <a:t> </a:t>
            </a:r>
            <a:r>
              <a:rPr lang="ja-JP" altLang="en-US" sz="2800" dirty="0" smtClean="0"/>
              <a:t>復元法</a:t>
            </a:r>
            <a:r>
              <a:rPr lang="ja-JP" altLang="en-US" sz="2800" dirty="0"/>
              <a:t>では， </a:t>
            </a:r>
            <a:r>
              <a:rPr lang="en-US" altLang="ja-JP" sz="2800" dirty="0"/>
              <a:t>y=Ax</a:t>
            </a:r>
            <a:r>
              <a:rPr lang="ja-JP" altLang="en-US" sz="2800" dirty="0"/>
              <a:t> </a:t>
            </a:r>
            <a:r>
              <a:rPr lang="ja-JP" altLang="en-US" sz="2800" dirty="0"/>
              <a:t> を満たす </a:t>
            </a:r>
            <a:r>
              <a:rPr lang="en-US" altLang="ja-JP" sz="2800" dirty="0"/>
              <a:t>x</a:t>
            </a:r>
            <a:r>
              <a:rPr lang="ja-JP" altLang="en-US" sz="2800" dirty="0"/>
              <a:t> </a:t>
            </a:r>
            <a:r>
              <a:rPr lang="ja-JP" altLang="en-US" sz="2800" dirty="0"/>
              <a:t> のうち</a:t>
            </a:r>
            <a:r>
              <a:rPr lang="ja-JP" altLang="en-US" sz="2800" dirty="0" smtClean="0"/>
              <a:t>，</a:t>
            </a:r>
            <a:endParaRPr lang="en-US" altLang="ja-JP" sz="2800" dirty="0" smtClean="0"/>
          </a:p>
          <a:p>
            <a:pPr marL="0" indent="0">
              <a:buNone/>
            </a:pPr>
            <a:r>
              <a:rPr lang="ja-JP" altLang="en-US" sz="2800" dirty="0" smtClean="0"/>
              <a:t>非</a:t>
            </a:r>
            <a:r>
              <a:rPr lang="en-US" altLang="ja-JP" sz="2800" dirty="0" smtClean="0"/>
              <a:t>0</a:t>
            </a:r>
            <a:r>
              <a:rPr lang="ja-JP" altLang="en-US" sz="2800" dirty="0"/>
              <a:t>要素の数（＝ </a:t>
            </a:r>
            <a:r>
              <a:rPr lang="en-US" altLang="ja-JP" sz="2800" dirty="0"/>
              <a:t>L</a:t>
            </a:r>
            <a:r>
              <a:rPr lang="ja-JP" altLang="en-US" sz="2800" dirty="0"/>
              <a:t> </a:t>
            </a:r>
            <a:r>
              <a:rPr lang="en-US" altLang="ja-JP" sz="2800" dirty="0" smtClean="0"/>
              <a:t>0</a:t>
            </a:r>
            <a:r>
              <a:rPr lang="ja-JP" altLang="en-US" sz="2800" dirty="0" smtClean="0"/>
              <a:t>ノルム</a:t>
            </a:r>
            <a:r>
              <a:rPr lang="ja-JP" altLang="en-US" sz="2800" dirty="0"/>
              <a:t>）を最小にする解を選ぶ </a:t>
            </a:r>
          </a:p>
          <a:p>
            <a:pPr marL="0" indent="0">
              <a:buNone/>
            </a:pPr>
            <a:endParaRPr lang="en-US" altLang="ja-JP" sz="2800" dirty="0" smtClean="0"/>
          </a:p>
          <a:p>
            <a:pPr marL="0" indent="0">
              <a:buNone/>
            </a:pPr>
            <a:endParaRPr lang="en-US" altLang="ja-JP" sz="2800" dirty="0" smtClean="0"/>
          </a:p>
          <a:p>
            <a:pPr marL="0" indent="0">
              <a:buNone/>
            </a:pPr>
            <a:r>
              <a:rPr lang="ja-JP" altLang="en-US" sz="2800" dirty="0" smtClean="0"/>
              <a:t>ただし</a:t>
            </a:r>
            <a:r>
              <a:rPr lang="ja-JP" altLang="en-US" sz="2800" dirty="0"/>
              <a:t>，この問題は組み合わせ</a:t>
            </a:r>
            <a:r>
              <a:rPr lang="ja-JP" altLang="en-US" sz="2800" dirty="0">
                <a:solidFill>
                  <a:srgbClr val="FF0000"/>
                </a:solidFill>
              </a:rPr>
              <a:t>最適化</a:t>
            </a:r>
            <a:r>
              <a:rPr lang="ja-JP" altLang="en-US" sz="2800" dirty="0"/>
              <a:t>で解くのが</a:t>
            </a:r>
            <a:r>
              <a:rPr lang="ja-JP" altLang="en-US" sz="2800" dirty="0" smtClean="0"/>
              <a:t>困難</a:t>
            </a:r>
            <a:endParaRPr lang="en-US" altLang="ja-JP" sz="2800" dirty="0"/>
          </a:p>
          <a:p>
            <a:pPr marL="0" indent="0">
              <a:buNone/>
            </a:pPr>
            <a:endParaRPr lang="en-US" altLang="ja-JP" sz="2800" dirty="0" smtClean="0"/>
          </a:p>
          <a:p>
            <a:pPr marL="0" indent="0">
              <a:buNone/>
            </a:pPr>
            <a:r>
              <a:rPr lang="en-US" altLang="ja-JP" sz="2800" dirty="0" smtClean="0"/>
              <a:t>L</a:t>
            </a:r>
            <a:r>
              <a:rPr lang="ja-JP" altLang="en-US" sz="2800" dirty="0"/>
              <a:t> </a:t>
            </a:r>
            <a:r>
              <a:rPr lang="en-US" altLang="ja-JP" sz="2800" dirty="0" smtClean="0"/>
              <a:t>1</a:t>
            </a:r>
            <a:r>
              <a:rPr lang="ja-JP" altLang="en-US" sz="2800" dirty="0" smtClean="0"/>
              <a:t> </a:t>
            </a:r>
            <a:r>
              <a:rPr lang="ja-JP" altLang="en-US" sz="2800" dirty="0"/>
              <a:t>復元法は， </a:t>
            </a:r>
            <a:r>
              <a:rPr lang="en-US" altLang="ja-JP" sz="2800" dirty="0"/>
              <a:t>L</a:t>
            </a:r>
            <a:r>
              <a:rPr lang="ja-JP" altLang="en-US" sz="2800" dirty="0"/>
              <a:t> </a:t>
            </a:r>
            <a:r>
              <a:rPr lang="en-US" altLang="ja-JP" sz="2800" dirty="0" smtClean="0"/>
              <a:t>0</a:t>
            </a:r>
            <a:r>
              <a:rPr lang="ja-JP" altLang="en-US" sz="2800" dirty="0" smtClean="0"/>
              <a:t>ノルム</a:t>
            </a:r>
            <a:r>
              <a:rPr lang="ja-JP" altLang="en-US" sz="2800" dirty="0"/>
              <a:t>を </a:t>
            </a:r>
            <a:r>
              <a:rPr lang="en-US" altLang="ja-JP" sz="2800" dirty="0"/>
              <a:t>L</a:t>
            </a:r>
            <a:r>
              <a:rPr lang="ja-JP" altLang="en-US" sz="2800" dirty="0"/>
              <a:t> </a:t>
            </a:r>
            <a:r>
              <a:rPr lang="en-US" altLang="ja-JP" sz="2800" dirty="0" smtClean="0"/>
              <a:t>1</a:t>
            </a:r>
            <a:r>
              <a:rPr lang="ja-JP" altLang="en-US" sz="2800" dirty="0" smtClean="0"/>
              <a:t>ノルム</a:t>
            </a:r>
            <a:r>
              <a:rPr lang="ja-JP" altLang="en-US" sz="2800" dirty="0"/>
              <a:t>と置き換えたもの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558" t="44149" r="20661" b="50853"/>
          <a:stretch/>
        </p:blipFill>
        <p:spPr bwMode="auto">
          <a:xfrm>
            <a:off x="899592" y="2996952"/>
            <a:ext cx="629027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76" t="58468" r="17755" b="37395"/>
          <a:stretch/>
        </p:blipFill>
        <p:spPr bwMode="auto">
          <a:xfrm>
            <a:off x="685600" y="6021288"/>
            <a:ext cx="7065776"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766210"/>
      </p:ext>
    </p:extLst>
  </p:cSld>
  <p:clrMapOvr>
    <a:masterClrMapping/>
  </p:clrMapOvr>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485</Words>
  <Application>Microsoft Office PowerPoint</Application>
  <PresentationFormat>画面に合わせる (4:3)</PresentationFormat>
  <Paragraphs>60</Paragraphs>
  <Slides>9</Slides>
  <Notes>3</Notes>
  <HiddenSlides>0</HiddenSlides>
  <MMClips>0</MMClips>
  <ScaleCrop>false</ScaleCrop>
  <HeadingPairs>
    <vt:vector size="4" baseType="variant">
      <vt:variant>
        <vt:lpstr>テーマ</vt:lpstr>
      </vt:variant>
      <vt:variant>
        <vt:i4>2</vt:i4>
      </vt:variant>
      <vt:variant>
        <vt:lpstr>スライド タイトル</vt:lpstr>
      </vt:variant>
      <vt:variant>
        <vt:i4>9</vt:i4>
      </vt:variant>
    </vt:vector>
  </HeadingPairs>
  <TitlesOfParts>
    <vt:vector size="11" baseType="lpstr">
      <vt:lpstr>Office ​​テーマ</vt:lpstr>
      <vt:lpstr>テーマ1</vt:lpstr>
      <vt:lpstr>圧縮センシングを用いた 光コム干渉形状測定</vt:lpstr>
      <vt:lpstr>研究背景</vt:lpstr>
      <vt:lpstr>宿題①　実際の生産現場ではどれ程の高精度が求められるのか　</vt:lpstr>
      <vt:lpstr>宿題②　ベルヌーイ行列で本当に ランダムになっているか</vt:lpstr>
      <vt:lpstr>宿題③　SLMの使い方</vt:lpstr>
      <vt:lpstr>光コムによる干渉光学系</vt:lpstr>
      <vt:lpstr>宿題④　SLMの式の説明</vt:lpstr>
      <vt:lpstr>宿題⑤　圧縮センシングについてもっと詳しく</vt:lpstr>
      <vt:lpstr>宿題⑤　圧縮センシングについてもっと詳しく</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圧縮センシングを用いた 光コム干渉形状測定</dc:title>
  <dc:creator>user</dc:creator>
  <cp:lastModifiedBy>Kotani</cp:lastModifiedBy>
  <cp:revision>32</cp:revision>
  <dcterms:created xsi:type="dcterms:W3CDTF">2015-11-26T22:59:14Z</dcterms:created>
  <dcterms:modified xsi:type="dcterms:W3CDTF">2015-11-28T02:15:58Z</dcterms:modified>
</cp:coreProperties>
</file>